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1" r:id="rId1"/>
  </p:sldMasterIdLst>
  <p:notesMasterIdLst>
    <p:notesMasterId r:id="rId49"/>
  </p:notesMasterIdLst>
  <p:handoutMasterIdLst>
    <p:handoutMasterId r:id="rId50"/>
  </p:handoutMasterIdLst>
  <p:sldIdLst>
    <p:sldId id="256" r:id="rId2"/>
    <p:sldId id="257" r:id="rId3"/>
    <p:sldId id="301" r:id="rId4"/>
    <p:sldId id="302" r:id="rId5"/>
    <p:sldId id="303" r:id="rId6"/>
    <p:sldId id="258" r:id="rId7"/>
    <p:sldId id="259" r:id="rId8"/>
    <p:sldId id="267" r:id="rId9"/>
    <p:sldId id="264" r:id="rId10"/>
    <p:sldId id="289" r:id="rId11"/>
    <p:sldId id="310" r:id="rId12"/>
    <p:sldId id="266" r:id="rId13"/>
    <p:sldId id="263" r:id="rId14"/>
    <p:sldId id="268" r:id="rId15"/>
    <p:sldId id="299" r:id="rId16"/>
    <p:sldId id="304" r:id="rId17"/>
    <p:sldId id="260" r:id="rId18"/>
    <p:sldId id="262" r:id="rId19"/>
    <p:sldId id="292" r:id="rId20"/>
    <p:sldId id="300" r:id="rId21"/>
    <p:sldId id="276" r:id="rId22"/>
    <p:sldId id="272" r:id="rId23"/>
    <p:sldId id="294" r:id="rId24"/>
    <p:sldId id="273" r:id="rId25"/>
    <p:sldId id="307" r:id="rId26"/>
    <p:sldId id="298" r:id="rId27"/>
    <p:sldId id="282" r:id="rId28"/>
    <p:sldId id="277" r:id="rId29"/>
    <p:sldId id="270" r:id="rId30"/>
    <p:sldId id="306" r:id="rId31"/>
    <p:sldId id="305" r:id="rId32"/>
    <p:sldId id="297" r:id="rId33"/>
    <p:sldId id="275" r:id="rId34"/>
    <p:sldId id="274" r:id="rId35"/>
    <p:sldId id="308" r:id="rId36"/>
    <p:sldId id="309" r:id="rId37"/>
    <p:sldId id="283" r:id="rId38"/>
    <p:sldId id="311" r:id="rId39"/>
    <p:sldId id="291" r:id="rId40"/>
    <p:sldId id="295" r:id="rId41"/>
    <p:sldId id="296" r:id="rId42"/>
    <p:sldId id="288" r:id="rId43"/>
    <p:sldId id="290" r:id="rId44"/>
    <p:sldId id="312" r:id="rId45"/>
    <p:sldId id="285" r:id="rId46"/>
    <p:sldId id="313" r:id="rId47"/>
    <p:sldId id="314" r:id="rId48"/>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600" autoAdjust="0"/>
    <p:restoredTop sz="86381" autoAdjust="0"/>
  </p:normalViewPr>
  <p:slideViewPr>
    <p:cSldViewPr>
      <p:cViewPr>
        <p:scale>
          <a:sx n="80" d="100"/>
          <a:sy n="80" d="100"/>
        </p:scale>
        <p:origin x="-1074" y="-54"/>
      </p:cViewPr>
      <p:guideLst>
        <p:guide orient="horz" pos="2160"/>
        <p:guide pos="2880"/>
      </p:guideLst>
    </p:cSldViewPr>
  </p:slideViewPr>
  <p:outlineViewPr>
    <p:cViewPr>
      <p:scale>
        <a:sx n="33" d="100"/>
        <a:sy n="33" d="100"/>
      </p:scale>
      <p:origin x="0" y="26484"/>
    </p:cViewPr>
  </p:outlineViewPr>
  <p:notesTextViewPr>
    <p:cViewPr>
      <p:scale>
        <a:sx n="100" d="100"/>
        <a:sy n="100" d="100"/>
      </p:scale>
      <p:origin x="0" y="0"/>
    </p:cViewPr>
  </p:notesTextViewPr>
  <p:sorterViewPr>
    <p:cViewPr>
      <p:scale>
        <a:sx n="100" d="100"/>
        <a:sy n="100" d="100"/>
      </p:scale>
      <p:origin x="0" y="756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endParaRPr lang="en-US"/>
          </a:p>
        </p:txBody>
      </p:sp>
      <p:sp>
        <p:nvSpPr>
          <p:cNvPr id="38915"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fld id="{5C8D428C-BAFB-4D14-9935-61B902EE85C1}" type="datetimeFigureOut">
              <a:rPr lang="en-US"/>
              <a:pPr>
                <a:defRPr/>
              </a:pPr>
              <a:t>11/11/2013</a:t>
            </a:fld>
            <a:endParaRPr lang="en-US"/>
          </a:p>
        </p:txBody>
      </p:sp>
      <p:sp>
        <p:nvSpPr>
          <p:cNvPr id="38916"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pPr>
              <a:defRPr/>
            </a:pPr>
            <a:endParaRPr lang="en-US"/>
          </a:p>
        </p:txBody>
      </p:sp>
      <p:sp>
        <p:nvSpPr>
          <p:cNvPr id="38917"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5A76AE35-F8D7-4E35-84AA-AD1DC9D6726C}" type="slidenum">
              <a:rPr lang="en-US"/>
              <a:pPr>
                <a:defRPr/>
              </a:pPr>
              <a:t>‹#›</a:t>
            </a:fld>
            <a:endParaRPr lang="en-US"/>
          </a:p>
        </p:txBody>
      </p:sp>
    </p:spTree>
    <p:extLst>
      <p:ext uri="{BB962C8B-B14F-4D97-AF65-F5344CB8AC3E}">
        <p14:creationId xmlns:p14="http://schemas.microsoft.com/office/powerpoint/2010/main" val="11063133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5846414C-8E7B-49DC-898D-77A3FF7999EE}" type="datetimeFigureOut">
              <a:rPr lang="en-US"/>
              <a:pPr>
                <a:defRPr/>
              </a:pPr>
              <a:t>11/11/2013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B3AF25C4-3590-4784-AA90-DF5AADDFE6D6}" type="slidenum">
              <a:rPr lang="en-US"/>
              <a:pPr>
                <a:defRPr/>
              </a:pPr>
              <a:t>‹#›</a:t>
            </a:fld>
            <a:endParaRPr lang="en-US"/>
          </a:p>
        </p:txBody>
      </p:sp>
    </p:spTree>
    <p:extLst>
      <p:ext uri="{BB962C8B-B14F-4D97-AF65-F5344CB8AC3E}">
        <p14:creationId xmlns:p14="http://schemas.microsoft.com/office/powerpoint/2010/main" val="396930703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E8D8AB0-AB76-4252-BA7D-DB2C8466CDA8}" type="datetimeFigureOut">
              <a:rPr lang="en-US" smtClean="0"/>
              <a:t>11/11/2013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70F5B9-FC1E-43D4-B34F-9ADF10725064}" type="slidenum">
              <a:rPr lang="en-US" smtClean="0"/>
              <a:t>‹#›</a:t>
            </a:fld>
            <a:endParaRPr lang="en-US"/>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8D8AB0-AB76-4252-BA7D-DB2C8466CDA8}" type="datetimeFigureOut">
              <a:rPr lang="en-US" smtClean="0"/>
              <a:t>11/11/2013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70F5B9-FC1E-43D4-B34F-9ADF1072506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8D8AB0-AB76-4252-BA7D-DB2C8466CDA8}" type="datetimeFigureOut">
              <a:rPr lang="en-US" smtClean="0"/>
              <a:t>11/11/2013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70F5B9-FC1E-43D4-B34F-9ADF1072506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8D8AB0-AB76-4252-BA7D-DB2C8466CDA8}" type="datetimeFigureOut">
              <a:rPr lang="en-US" smtClean="0"/>
              <a:t>11/11/2013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70F5B9-FC1E-43D4-B34F-9ADF1072506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E8D8AB0-AB76-4252-BA7D-DB2C8466CDA8}" type="datetimeFigureOut">
              <a:rPr lang="en-US" smtClean="0"/>
              <a:t>11/11/2013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70F5B9-FC1E-43D4-B34F-9ADF10725064}" type="slidenum">
              <a:rPr lang="en-US" smtClean="0"/>
              <a:t>‹#›</a:t>
            </a:fld>
            <a:endParaRPr lang="en-US"/>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E8D8AB0-AB76-4252-BA7D-DB2C8466CDA8}" type="datetimeFigureOut">
              <a:rPr lang="en-US" smtClean="0"/>
              <a:t>11/11/2013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70F5B9-FC1E-43D4-B34F-9ADF1072506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E8D8AB0-AB76-4252-BA7D-DB2C8466CDA8}" type="datetimeFigureOut">
              <a:rPr lang="en-US" smtClean="0"/>
              <a:t>11/11/2013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D70F5B9-FC1E-43D4-B34F-9ADF10725064}" type="slidenum">
              <a:rPr lang="en-US" smtClean="0"/>
              <a:t>‹#›</a:t>
            </a:fld>
            <a:endParaRPr lang="en-US"/>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E8D8AB0-AB76-4252-BA7D-DB2C8466CDA8}" type="datetimeFigureOut">
              <a:rPr lang="en-US" smtClean="0"/>
              <a:t>11/11/2013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D70F5B9-FC1E-43D4-B34F-9ADF1072506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8D8AB0-AB76-4252-BA7D-DB2C8466CDA8}" type="datetimeFigureOut">
              <a:rPr lang="en-US" smtClean="0"/>
              <a:t>11/11/2013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D70F5B9-FC1E-43D4-B34F-9ADF1072506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8D8AB0-AB76-4252-BA7D-DB2C8466CDA8}" type="datetimeFigureOut">
              <a:rPr lang="en-US" smtClean="0"/>
              <a:t>11/11/2013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70F5B9-FC1E-43D4-B34F-9ADF10725064}" type="slidenum">
              <a:rPr lang="en-US" smtClean="0"/>
              <a:t>‹#›</a:t>
            </a:fld>
            <a:endParaRPr lang="en-US"/>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8D8AB0-AB76-4252-BA7D-DB2C8466CDA8}" type="datetimeFigureOut">
              <a:rPr lang="en-US" smtClean="0"/>
              <a:t>11/11/2013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70F5B9-FC1E-43D4-B34F-9ADF1072506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96240" y="32845"/>
            <a:ext cx="8305800" cy="1600200"/>
          </a:xfrm>
          <a:prstGeom prst="rect">
            <a:avLst/>
          </a:prstGeom>
        </p:spPr>
        <p:txBody>
          <a:bodyPr vert="horz" lIns="91440" tIns="45720" rIns="91440" bIns="45720" rtlCol="0" anchor="b" anchorCtr="0">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77240" y="2286000"/>
            <a:ext cx="75438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0E8D8AB0-AB76-4252-BA7D-DB2C8466CDA8}" type="datetimeFigureOut">
              <a:rPr lang="en-US" smtClean="0"/>
              <a:t>11/11/2013</a:t>
            </a:fld>
            <a:endParaRPr lang="en-US"/>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DD70F5B9-FC1E-43D4-B34F-9ADF10725064}" type="slidenum">
              <a:rPr lang="en-US" smtClean="0"/>
              <a:t>‹#›</a:t>
            </a:fld>
            <a:endParaRPr lang="en-US"/>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802" r:id="rId1"/>
    <p:sldLayoutId id="2147483803" r:id="rId2"/>
    <p:sldLayoutId id="2147483804" r:id="rId3"/>
    <p:sldLayoutId id="2147483805" r:id="rId4"/>
    <p:sldLayoutId id="2147483806" r:id="rId5"/>
    <p:sldLayoutId id="2147483807" r:id="rId6"/>
    <p:sldLayoutId id="2147483808" r:id="rId7"/>
    <p:sldLayoutId id="2147483809" r:id="rId8"/>
    <p:sldLayoutId id="2147483810" r:id="rId9"/>
    <p:sldLayoutId id="2147483811" r:id="rId10"/>
    <p:sldLayoutId id="2147483812" r:id="rId11"/>
  </p:sldLayoutIdLst>
  <p:txStyles>
    <p:titleStyle>
      <a:lvl1pPr algn="ctr" defTabSz="9144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2.w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5.w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image" Target="../media/image7.wmf"/><Relationship Id="rId4" Type="http://schemas.openxmlformats.org/officeDocument/2006/relationships/oleObject" Target="../embeddings/oleObject3.bin"/></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image" Target="../media/image9.wmf"/></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5.vml"/><Relationship Id="rId4" Type="http://schemas.openxmlformats.org/officeDocument/2006/relationships/image" Target="../media/image9.wmf"/></Relationships>
</file>

<file path=ppt/slides/_rels/slide3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7.xml"/><Relationship Id="rId1" Type="http://schemas.openxmlformats.org/officeDocument/2006/relationships/vmlDrawing" Target="../drawings/vmlDrawing6.vml"/><Relationship Id="rId5" Type="http://schemas.openxmlformats.org/officeDocument/2006/relationships/image" Target="../media/image17.gif"/><Relationship Id="rId4" Type="http://schemas.openxmlformats.org/officeDocument/2006/relationships/image" Target="../media/image16.wmf"/></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7.xml"/><Relationship Id="rId1" Type="http://schemas.openxmlformats.org/officeDocument/2006/relationships/vmlDrawing" Target="../drawings/vmlDrawing7.vml"/><Relationship Id="rId5" Type="http://schemas.openxmlformats.org/officeDocument/2006/relationships/image" Target="../media/image19.jpeg"/><Relationship Id="rId4" Type="http://schemas.openxmlformats.org/officeDocument/2006/relationships/image" Target="../media/image18.w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7.xml"/><Relationship Id="rId1" Type="http://schemas.openxmlformats.org/officeDocument/2006/relationships/vmlDrawing" Target="../drawings/vmlDrawing8.vml"/><Relationship Id="rId4" Type="http://schemas.openxmlformats.org/officeDocument/2006/relationships/image" Target="../media/image24.wmf"/></Relationships>
</file>

<file path=ppt/slides/_rels/slide4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2"/>
          <p:cNvSpPr>
            <a:spLocks noGrp="1"/>
          </p:cNvSpPr>
          <p:nvPr>
            <p:ph type="ctrTitle" idx="4294967295"/>
          </p:nvPr>
        </p:nvSpPr>
        <p:spPr>
          <a:xfrm>
            <a:off x="1524000" y="1752600"/>
            <a:ext cx="7391400" cy="1219200"/>
          </a:xfrm>
        </p:spPr>
        <p:txBody>
          <a:bodyPr>
            <a:normAutofit/>
          </a:bodyPr>
          <a:lstStyle/>
          <a:p>
            <a:pPr eaLnBrk="1" hangingPunct="1">
              <a:defRPr/>
            </a:pPr>
            <a:r>
              <a:rPr lang="en-US" dirty="0" smtClean="0">
                <a:effectLst>
                  <a:outerShdw blurRad="38100" dist="38100" dir="2700000" algn="tl">
                    <a:srgbClr val="000000">
                      <a:alpha val="43137"/>
                    </a:srgbClr>
                  </a:outerShdw>
                </a:effectLst>
              </a:rPr>
              <a:t>Coastal Hazards</a:t>
            </a:r>
          </a:p>
        </p:txBody>
      </p:sp>
      <p:sp>
        <p:nvSpPr>
          <p:cNvPr id="2" name="TextBox 1"/>
          <p:cNvSpPr txBox="1"/>
          <p:nvPr/>
        </p:nvSpPr>
        <p:spPr>
          <a:xfrm>
            <a:off x="4572000" y="3498502"/>
            <a:ext cx="1905000" cy="461665"/>
          </a:xfrm>
          <a:prstGeom prst="rect">
            <a:avLst/>
          </a:prstGeom>
          <a:noFill/>
          <a:ln>
            <a:noFill/>
          </a:ln>
        </p:spPr>
        <p:txBody>
          <a:bodyPr wrap="square" rtlCol="0">
            <a:spAutoFit/>
          </a:bodyPr>
          <a:lstStyle/>
          <a:p>
            <a:r>
              <a:rPr lang="en-US" dirty="0" smtClean="0">
                <a:solidFill>
                  <a:srgbClr val="FF0000"/>
                </a:solidFill>
              </a:rPr>
              <a:t>Chapter 11</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381000" y="914400"/>
            <a:ext cx="8534400" cy="5257800"/>
          </a:xfrm>
        </p:spPr>
        <p:txBody>
          <a:bodyPr>
            <a:noAutofit/>
          </a:bodyPr>
          <a:lstStyle/>
          <a:p>
            <a:pPr>
              <a:defRPr/>
            </a:pPr>
            <a:r>
              <a:rPr lang="en-US" sz="2100" b="1" dirty="0" smtClean="0"/>
              <a:t>Emergent Shoreline</a:t>
            </a:r>
            <a:r>
              <a:rPr lang="en-US" sz="2100" dirty="0" smtClean="0"/>
              <a:t>s</a:t>
            </a:r>
          </a:p>
          <a:p>
            <a:pPr lvl="1">
              <a:defRPr/>
            </a:pPr>
            <a:r>
              <a:rPr lang="en-US" sz="2100" b="1" dirty="0" smtClean="0"/>
              <a:t>Ancient shorelines </a:t>
            </a:r>
            <a:r>
              <a:rPr lang="en-US" sz="2100" dirty="0" smtClean="0"/>
              <a:t>– almost all coastlines show evidence of submergence during the last 15,000 years</a:t>
            </a:r>
          </a:p>
          <a:p>
            <a:pPr lvl="2">
              <a:defRPr/>
            </a:pPr>
            <a:r>
              <a:rPr lang="en-US" sz="2100" u="sng" dirty="0" smtClean="0"/>
              <a:t>Ria shorelines</a:t>
            </a:r>
            <a:r>
              <a:rPr lang="en-US" sz="2100" dirty="0" smtClean="0"/>
              <a:t> – Drowning of previous river valleys</a:t>
            </a:r>
          </a:p>
          <a:p>
            <a:pPr lvl="3">
              <a:defRPr/>
            </a:pPr>
            <a:r>
              <a:rPr lang="en-US" sz="2100" dirty="0" smtClean="0"/>
              <a:t>Produces long estuaries of sea water projecting inland</a:t>
            </a:r>
          </a:p>
          <a:p>
            <a:pPr lvl="2">
              <a:defRPr/>
            </a:pPr>
            <a:r>
              <a:rPr lang="en-US" sz="2100" u="sng" dirty="0" smtClean="0"/>
              <a:t>Fjoid Coasts </a:t>
            </a:r>
            <a:r>
              <a:rPr lang="en-US" sz="2100" dirty="0" smtClean="0"/>
              <a:t>– Coastlines occur where high-relief terrain has undergone extensive glaciations.	</a:t>
            </a:r>
          </a:p>
          <a:p>
            <a:pPr lvl="3">
              <a:defRPr/>
            </a:pPr>
            <a:r>
              <a:rPr lang="en-US" sz="2100" dirty="0" smtClean="0"/>
              <a:t>Deep sheer-walled coastal indentations</a:t>
            </a:r>
          </a:p>
          <a:p>
            <a:pPr lvl="0">
              <a:buClr>
                <a:srgbClr val="AD0101"/>
              </a:buClr>
              <a:defRPr/>
            </a:pPr>
            <a:r>
              <a:rPr lang="en-US" sz="2100" b="1" dirty="0" smtClean="0">
                <a:solidFill>
                  <a:srgbClr val="303030"/>
                </a:solidFill>
              </a:rPr>
              <a:t>Shorelines associated </a:t>
            </a:r>
            <a:r>
              <a:rPr lang="en-US" sz="2100" b="1" dirty="0">
                <a:solidFill>
                  <a:srgbClr val="303030"/>
                </a:solidFill>
              </a:rPr>
              <a:t>with tectonic lift</a:t>
            </a:r>
          </a:p>
          <a:p>
            <a:pPr lvl="1">
              <a:buClr>
                <a:srgbClr val="AD0101"/>
              </a:buClr>
              <a:defRPr/>
            </a:pPr>
            <a:r>
              <a:rPr lang="en-US" sz="2100" dirty="0">
                <a:solidFill>
                  <a:srgbClr val="303030"/>
                </a:solidFill>
              </a:rPr>
              <a:t>Clearest topographic result of coastal emergence of shoreline features</a:t>
            </a:r>
          </a:p>
          <a:p>
            <a:pPr lvl="2">
              <a:buClr>
                <a:srgbClr val="AD0101"/>
              </a:buClr>
              <a:defRPr/>
            </a:pPr>
            <a:r>
              <a:rPr lang="en-US" sz="2100" u="sng" dirty="0">
                <a:solidFill>
                  <a:srgbClr val="303030"/>
                </a:solidFill>
              </a:rPr>
              <a:t>Wave-cut Cliffs and Platforms</a:t>
            </a:r>
          </a:p>
          <a:p>
            <a:pPr lvl="3">
              <a:buClr>
                <a:srgbClr val="AD0101"/>
              </a:buClr>
              <a:defRPr/>
            </a:pPr>
            <a:r>
              <a:rPr lang="en-US" sz="2100" dirty="0">
                <a:solidFill>
                  <a:srgbClr val="303030"/>
                </a:solidFill>
              </a:rPr>
              <a:t>Comprises wave cut beaches and wave built terraces</a:t>
            </a:r>
          </a:p>
          <a:p>
            <a:pPr lvl="2">
              <a:buClr>
                <a:srgbClr val="AD0101"/>
              </a:buClr>
              <a:defRPr/>
            </a:pPr>
            <a:r>
              <a:rPr lang="en-US" sz="2100" u="sng" dirty="0">
                <a:solidFill>
                  <a:srgbClr val="303030"/>
                </a:solidFill>
              </a:rPr>
              <a:t>Marine Terraces </a:t>
            </a:r>
          </a:p>
          <a:p>
            <a:pPr lvl="3">
              <a:buClr>
                <a:srgbClr val="AD0101"/>
              </a:buClr>
              <a:defRPr/>
            </a:pPr>
            <a:r>
              <a:rPr lang="en-US" sz="2100" dirty="0">
                <a:solidFill>
                  <a:srgbClr val="303030"/>
                </a:solidFill>
              </a:rPr>
              <a:t>Wave-cut platform is uplifted along tectonic rising </a:t>
            </a:r>
            <a:r>
              <a:rPr lang="en-US" sz="2100" dirty="0" smtClean="0">
                <a:solidFill>
                  <a:srgbClr val="303030"/>
                </a:solidFill>
              </a:rPr>
              <a:t>coast</a:t>
            </a:r>
            <a:endParaRPr lang="en-US" sz="2100" dirty="0">
              <a:solidFill>
                <a:srgbClr val="303030"/>
              </a:solidFill>
            </a:endParaRPr>
          </a:p>
        </p:txBody>
      </p:sp>
      <p:sp>
        <p:nvSpPr>
          <p:cNvPr id="3" name="Title 2"/>
          <p:cNvSpPr>
            <a:spLocks noGrp="1"/>
          </p:cNvSpPr>
          <p:nvPr>
            <p:ph type="title" idx="4294967295"/>
          </p:nvPr>
        </p:nvSpPr>
        <p:spPr>
          <a:xfrm>
            <a:off x="1066800" y="-152400"/>
            <a:ext cx="6934200" cy="1143000"/>
          </a:xfrm>
        </p:spPr>
        <p:txBody>
          <a:bodyPr>
            <a:normAutofit/>
          </a:bodyPr>
          <a:lstStyle/>
          <a:p>
            <a:pPr>
              <a:defRPr/>
            </a:pPr>
            <a:r>
              <a:rPr lang="en-US" sz="4000" dirty="0" smtClean="0"/>
              <a:t>Coastal Landforms</a:t>
            </a:r>
            <a:endParaRPr lang="en-US" sz="4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228600" y="914400"/>
            <a:ext cx="8915400" cy="5105400"/>
          </a:xfrm>
        </p:spPr>
        <p:txBody>
          <a:bodyPr>
            <a:normAutofit lnSpcReduction="10000"/>
          </a:bodyPr>
          <a:lstStyle/>
          <a:p>
            <a:pPr>
              <a:defRPr/>
            </a:pPr>
            <a:r>
              <a:rPr lang="en-US" sz="2000" b="1" u="sng" dirty="0" smtClean="0"/>
              <a:t>Beaches </a:t>
            </a:r>
            <a:r>
              <a:rPr lang="en-US" sz="2000" dirty="0" smtClean="0"/>
              <a:t>- Occupies the transition zone between land and water</a:t>
            </a:r>
          </a:p>
          <a:p>
            <a:pPr lvl="1">
              <a:defRPr/>
            </a:pPr>
            <a:r>
              <a:rPr lang="en-US" sz="2000" b="1" u="sng" dirty="0" smtClean="0"/>
              <a:t>Backshore</a:t>
            </a:r>
            <a:r>
              <a:rPr lang="en-US" sz="2000" b="1" dirty="0" smtClean="0"/>
              <a:t> </a:t>
            </a:r>
            <a:r>
              <a:rPr lang="en-US" sz="2000" dirty="0" smtClean="0"/>
              <a:t>– upper part of beach</a:t>
            </a:r>
          </a:p>
          <a:p>
            <a:pPr lvl="1">
              <a:defRPr/>
            </a:pPr>
            <a:r>
              <a:rPr lang="en-US" sz="2000" b="1" u="sng" dirty="0" smtClean="0"/>
              <a:t>Berms</a:t>
            </a:r>
            <a:r>
              <a:rPr lang="en-US" sz="2000" dirty="0" smtClean="0"/>
              <a:t> – flattish wave-deposited sediment platform</a:t>
            </a:r>
          </a:p>
          <a:p>
            <a:pPr lvl="1">
              <a:defRPr/>
            </a:pPr>
            <a:r>
              <a:rPr lang="en-US" sz="2000" b="1" u="sng" dirty="0" smtClean="0"/>
              <a:t>Foreshore</a:t>
            </a:r>
            <a:r>
              <a:rPr lang="en-US" sz="2000" dirty="0" smtClean="0"/>
              <a:t> - zone regularly covered and uncovered by rise and fall of tides</a:t>
            </a:r>
          </a:p>
          <a:p>
            <a:pPr lvl="1">
              <a:defRPr/>
            </a:pPr>
            <a:r>
              <a:rPr lang="en-US" sz="2000" b="1" u="sng" dirty="0" smtClean="0"/>
              <a:t>Offshore</a:t>
            </a:r>
            <a:r>
              <a:rPr lang="en-US" sz="2000" dirty="0" smtClean="0"/>
              <a:t> - zone that is permanently under water</a:t>
            </a:r>
          </a:p>
          <a:p>
            <a:pPr lvl="0">
              <a:buClr>
                <a:srgbClr val="AD0101"/>
              </a:buClr>
              <a:defRPr/>
            </a:pPr>
            <a:r>
              <a:rPr lang="en-US" sz="2000" b="1" u="sng" dirty="0" smtClean="0">
                <a:solidFill>
                  <a:srgbClr val="303030"/>
                </a:solidFill>
              </a:rPr>
              <a:t>Spits</a:t>
            </a:r>
            <a:r>
              <a:rPr lang="en-US" sz="2000" dirty="0" smtClean="0">
                <a:solidFill>
                  <a:srgbClr val="303030"/>
                </a:solidFill>
              </a:rPr>
              <a:t> - Growing </a:t>
            </a:r>
            <a:r>
              <a:rPr lang="en-US" sz="2000" dirty="0">
                <a:solidFill>
                  <a:srgbClr val="303030"/>
                </a:solidFill>
              </a:rPr>
              <a:t>linear deposit of material attached to the land extending into open water in a down-current direction</a:t>
            </a:r>
          </a:p>
          <a:p>
            <a:pPr lvl="1">
              <a:buClr>
                <a:srgbClr val="AD0101"/>
              </a:buClr>
              <a:defRPr/>
            </a:pPr>
            <a:r>
              <a:rPr lang="en-US" sz="2000" b="1" u="sng" dirty="0">
                <a:solidFill>
                  <a:srgbClr val="303030"/>
                </a:solidFill>
              </a:rPr>
              <a:t>Baymouth Bar </a:t>
            </a:r>
            <a:r>
              <a:rPr lang="en-US" sz="2000" dirty="0">
                <a:solidFill>
                  <a:srgbClr val="303030"/>
                </a:solidFill>
              </a:rPr>
              <a:t>– (bay barrier) a spit that progresses across a bay or form a lagoon</a:t>
            </a:r>
          </a:p>
          <a:p>
            <a:pPr lvl="1">
              <a:buClr>
                <a:srgbClr val="AD0101"/>
              </a:buClr>
              <a:defRPr/>
            </a:pPr>
            <a:r>
              <a:rPr lang="en-US" sz="2000" b="1" u="sng" dirty="0">
                <a:solidFill>
                  <a:srgbClr val="303030"/>
                </a:solidFill>
              </a:rPr>
              <a:t>Tombolo</a:t>
            </a:r>
            <a:r>
              <a:rPr lang="en-US" sz="2000" dirty="0">
                <a:solidFill>
                  <a:srgbClr val="303030"/>
                </a:solidFill>
              </a:rPr>
              <a:t> – spit shape is caused by conflicting water movements- forms a </a:t>
            </a:r>
            <a:r>
              <a:rPr lang="en-US" sz="2000" dirty="0" smtClean="0">
                <a:solidFill>
                  <a:srgbClr val="303030"/>
                </a:solidFill>
              </a:rPr>
              <a:t>hook</a:t>
            </a:r>
          </a:p>
          <a:p>
            <a:pPr lvl="0">
              <a:buClr>
                <a:srgbClr val="AD0101"/>
              </a:buClr>
              <a:defRPr/>
            </a:pPr>
            <a:r>
              <a:rPr lang="en-US" sz="2000" b="1" u="sng" dirty="0">
                <a:solidFill>
                  <a:srgbClr val="303030"/>
                </a:solidFill>
              </a:rPr>
              <a:t>Barrier Island</a:t>
            </a:r>
            <a:r>
              <a:rPr lang="en-US" sz="2000" b="1" dirty="0">
                <a:solidFill>
                  <a:srgbClr val="303030"/>
                </a:solidFill>
              </a:rPr>
              <a:t> </a:t>
            </a:r>
            <a:r>
              <a:rPr lang="en-US" sz="2000" dirty="0">
                <a:solidFill>
                  <a:srgbClr val="303030"/>
                </a:solidFill>
              </a:rPr>
              <a:t>- A long narrow sandbar built up in a shallow offshore waters</a:t>
            </a:r>
          </a:p>
          <a:p>
            <a:pPr lvl="1">
              <a:buClr>
                <a:srgbClr val="AD0101"/>
              </a:buClr>
              <a:defRPr/>
            </a:pPr>
            <a:r>
              <a:rPr lang="en-US" sz="2000" dirty="0">
                <a:solidFill>
                  <a:srgbClr val="303030"/>
                </a:solidFill>
              </a:rPr>
              <a:t>Results from the </a:t>
            </a:r>
            <a:r>
              <a:rPr lang="en-US" sz="2000" u="sng" dirty="0">
                <a:solidFill>
                  <a:srgbClr val="303030"/>
                </a:solidFill>
              </a:rPr>
              <a:t>heaping up of debris where long waves begin to break in shallow waters of continental shelves</a:t>
            </a:r>
          </a:p>
          <a:p>
            <a:pPr lvl="0">
              <a:buClr>
                <a:srgbClr val="AD0101"/>
              </a:buClr>
              <a:defRPr/>
            </a:pPr>
            <a:r>
              <a:rPr lang="en-US" sz="2000" b="1" u="sng" dirty="0">
                <a:solidFill>
                  <a:srgbClr val="303030"/>
                </a:solidFill>
              </a:rPr>
              <a:t>Lagoon </a:t>
            </a:r>
            <a:r>
              <a:rPr lang="en-US" sz="2000" dirty="0">
                <a:solidFill>
                  <a:srgbClr val="303030"/>
                </a:solidFill>
              </a:rPr>
              <a:t>- A body of water between the mainland and a spit or baymouth bar of salty or brackish </a:t>
            </a:r>
            <a:r>
              <a:rPr lang="en-US" sz="2000" dirty="0" smtClean="0">
                <a:solidFill>
                  <a:srgbClr val="303030"/>
                </a:solidFill>
              </a:rPr>
              <a:t>water</a:t>
            </a:r>
            <a:endParaRPr lang="en-US" sz="2000" dirty="0">
              <a:solidFill>
                <a:srgbClr val="303030"/>
              </a:solidFill>
            </a:endParaRPr>
          </a:p>
        </p:txBody>
      </p:sp>
      <p:sp>
        <p:nvSpPr>
          <p:cNvPr id="3" name="Title 2"/>
          <p:cNvSpPr>
            <a:spLocks noGrp="1"/>
          </p:cNvSpPr>
          <p:nvPr>
            <p:ph type="title" idx="4294967295"/>
          </p:nvPr>
        </p:nvSpPr>
        <p:spPr>
          <a:xfrm>
            <a:off x="914400" y="34636"/>
            <a:ext cx="6934200" cy="879764"/>
          </a:xfrm>
        </p:spPr>
        <p:txBody>
          <a:bodyPr>
            <a:normAutofit/>
          </a:bodyPr>
          <a:lstStyle/>
          <a:p>
            <a:pPr>
              <a:defRPr/>
            </a:pPr>
            <a:r>
              <a:rPr lang="en-US" sz="3600" dirty="0" smtClean="0"/>
              <a:t>Coastal Landforms</a:t>
            </a:r>
            <a:endParaRPr lang="en-US" sz="3600" dirty="0"/>
          </a:p>
        </p:txBody>
      </p:sp>
    </p:spTree>
    <p:extLst>
      <p:ext uri="{BB962C8B-B14F-4D97-AF65-F5344CB8AC3E}">
        <p14:creationId xmlns:p14="http://schemas.microsoft.com/office/powerpoint/2010/main" val="26468903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533400" y="1295400"/>
            <a:ext cx="7924800" cy="4572000"/>
          </a:xfrm>
        </p:spPr>
        <p:txBody>
          <a:bodyPr>
            <a:normAutofit/>
          </a:bodyPr>
          <a:lstStyle/>
          <a:p>
            <a:pPr>
              <a:defRPr/>
            </a:pPr>
            <a:r>
              <a:rPr lang="en-US" b="1" u="sng" dirty="0" smtClean="0"/>
              <a:t>Wave Size and Shape </a:t>
            </a:r>
            <a:r>
              <a:rPr lang="en-US" dirty="0" smtClean="0"/>
              <a:t>is a combination of:</a:t>
            </a:r>
          </a:p>
          <a:p>
            <a:pPr lvl="1">
              <a:defRPr/>
            </a:pPr>
            <a:r>
              <a:rPr lang="en-US" sz="2400" b="1" dirty="0" smtClean="0"/>
              <a:t>The velocity of the wind</a:t>
            </a:r>
            <a:r>
              <a:rPr lang="en-US" sz="2400" dirty="0" smtClean="0"/>
              <a:t>: the stronger the wind speed, the larger the waves</a:t>
            </a:r>
          </a:p>
          <a:p>
            <a:pPr lvl="1">
              <a:defRPr/>
            </a:pPr>
            <a:r>
              <a:rPr lang="en-US" sz="2400" b="1" dirty="0" smtClean="0"/>
              <a:t>The duration of the wind</a:t>
            </a:r>
            <a:r>
              <a:rPr lang="en-US" sz="2400" dirty="0" smtClean="0"/>
              <a:t>: the longer lasting the wind, during storms, the more energy is forced on the water, creating larger waves</a:t>
            </a:r>
          </a:p>
          <a:p>
            <a:pPr lvl="1">
              <a:defRPr/>
            </a:pPr>
            <a:r>
              <a:rPr lang="en-US" sz="2400" b="1" dirty="0" smtClean="0"/>
              <a:t>The distance that the wind blows across the water surface: this is the </a:t>
            </a:r>
            <a:r>
              <a:rPr lang="en-US" sz="2400" b="1" i="1" dirty="0" smtClean="0"/>
              <a:t>fetch</a:t>
            </a:r>
            <a:r>
              <a:rPr lang="en-US" sz="2400" i="1" dirty="0" smtClean="0"/>
              <a:t>. </a:t>
            </a:r>
            <a:r>
              <a:rPr lang="en-US" sz="2400" dirty="0" smtClean="0"/>
              <a:t> A longer fetch allows larger waves to form.  This is more effective in the ocean than in a lake</a:t>
            </a:r>
          </a:p>
        </p:txBody>
      </p:sp>
      <p:sp>
        <p:nvSpPr>
          <p:cNvPr id="3" name="Title 2"/>
          <p:cNvSpPr>
            <a:spLocks noGrp="1"/>
          </p:cNvSpPr>
          <p:nvPr>
            <p:ph type="title" idx="4294967295"/>
          </p:nvPr>
        </p:nvSpPr>
        <p:spPr>
          <a:xfrm>
            <a:off x="914400" y="304799"/>
            <a:ext cx="6934200" cy="824345"/>
          </a:xfrm>
        </p:spPr>
        <p:txBody>
          <a:bodyPr/>
          <a:lstStyle/>
          <a:p>
            <a:pPr>
              <a:defRPr/>
            </a:pPr>
            <a:r>
              <a:rPr lang="en-US" dirty="0" smtClean="0"/>
              <a:t>Waves</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609600" y="1447800"/>
            <a:ext cx="7848600" cy="4572000"/>
          </a:xfrm>
        </p:spPr>
        <p:txBody>
          <a:bodyPr>
            <a:normAutofit/>
          </a:bodyPr>
          <a:lstStyle/>
          <a:p>
            <a:pPr>
              <a:defRPr/>
            </a:pPr>
            <a:r>
              <a:rPr lang="en-US" dirty="0" smtClean="0"/>
              <a:t>As Wave moves forward a </a:t>
            </a:r>
            <a:r>
              <a:rPr lang="en-US" b="1" u="sng" dirty="0" smtClean="0"/>
              <a:t>Crest</a:t>
            </a:r>
            <a:r>
              <a:rPr lang="en-US" dirty="0" smtClean="0"/>
              <a:t> is formed</a:t>
            </a:r>
          </a:p>
          <a:p>
            <a:pPr>
              <a:defRPr/>
            </a:pPr>
            <a:r>
              <a:rPr lang="en-US" dirty="0" smtClean="0"/>
              <a:t>Followed by the </a:t>
            </a:r>
            <a:r>
              <a:rPr lang="en-US" b="1" u="sng" dirty="0" smtClean="0"/>
              <a:t>Wave Trough</a:t>
            </a:r>
          </a:p>
          <a:p>
            <a:pPr>
              <a:defRPr/>
            </a:pPr>
            <a:r>
              <a:rPr lang="en-US" dirty="0" smtClean="0"/>
              <a:t>Distance between crest to crest is the </a:t>
            </a:r>
            <a:r>
              <a:rPr lang="en-US" b="1" u="sng" dirty="0" smtClean="0"/>
              <a:t>Wavelength</a:t>
            </a:r>
          </a:p>
          <a:p>
            <a:pPr>
              <a:defRPr/>
            </a:pPr>
            <a:r>
              <a:rPr lang="en-US" dirty="0" smtClean="0"/>
              <a:t>Vertical distance from top of crest to bottom of the trough is the </a:t>
            </a:r>
            <a:r>
              <a:rPr lang="en-US" b="1" u="sng" dirty="0" smtClean="0"/>
              <a:t>Wave height</a:t>
            </a:r>
          </a:p>
          <a:p>
            <a:pPr>
              <a:defRPr/>
            </a:pPr>
            <a:r>
              <a:rPr lang="en-US" dirty="0" smtClean="0"/>
              <a:t>Height of a wave depends on</a:t>
            </a:r>
          </a:p>
          <a:p>
            <a:pPr lvl="1">
              <a:defRPr/>
            </a:pPr>
            <a:r>
              <a:rPr lang="en-US" sz="2400" b="1" u="sng" dirty="0" smtClean="0"/>
              <a:t>Wind speed </a:t>
            </a:r>
          </a:p>
          <a:p>
            <a:pPr lvl="1">
              <a:defRPr/>
            </a:pPr>
            <a:r>
              <a:rPr lang="en-US" sz="2400" b="1" u="sng" dirty="0" smtClean="0"/>
              <a:t>Wind duration</a:t>
            </a:r>
          </a:p>
          <a:p>
            <a:pPr lvl="1">
              <a:defRPr/>
            </a:pPr>
            <a:r>
              <a:rPr lang="en-US" sz="2400" b="1" u="sng" dirty="0" smtClean="0"/>
              <a:t>Water depth</a:t>
            </a:r>
          </a:p>
          <a:p>
            <a:pPr lvl="1">
              <a:defRPr/>
            </a:pPr>
            <a:r>
              <a:rPr lang="en-US" sz="2400" b="1" u="sng" dirty="0" smtClean="0"/>
              <a:t>Fetch (area of open water)</a:t>
            </a:r>
          </a:p>
        </p:txBody>
      </p:sp>
      <p:sp>
        <p:nvSpPr>
          <p:cNvPr id="3" name="Title 2"/>
          <p:cNvSpPr>
            <a:spLocks noGrp="1"/>
          </p:cNvSpPr>
          <p:nvPr>
            <p:ph type="title" idx="4294967295"/>
          </p:nvPr>
        </p:nvSpPr>
        <p:spPr>
          <a:xfrm>
            <a:off x="914400" y="152400"/>
            <a:ext cx="7391400" cy="1143000"/>
          </a:xfrm>
        </p:spPr>
        <p:txBody>
          <a:bodyPr/>
          <a:lstStyle/>
          <a:p>
            <a:pPr>
              <a:defRPr/>
            </a:pPr>
            <a:r>
              <a:rPr lang="en-US" sz="3600" dirty="0" smtClean="0"/>
              <a:t>Parts and Measurements of Waves </a:t>
            </a:r>
            <a:endParaRPr lang="en-US" sz="3600" dirty="0"/>
          </a:p>
        </p:txBody>
      </p:sp>
      <p:graphicFrame>
        <p:nvGraphicFramePr>
          <p:cNvPr id="2050" name="Object 2"/>
          <p:cNvGraphicFramePr>
            <a:graphicFrameLocks noChangeAspect="1"/>
          </p:cNvGraphicFramePr>
          <p:nvPr/>
        </p:nvGraphicFramePr>
        <p:xfrm>
          <a:off x="0" y="6170613"/>
          <a:ext cx="1905000" cy="687387"/>
        </p:xfrm>
        <a:graphic>
          <a:graphicData uri="http://schemas.openxmlformats.org/presentationml/2006/ole">
            <mc:AlternateContent xmlns:mc="http://schemas.openxmlformats.org/markup-compatibility/2006">
              <mc:Choice xmlns:v="urn:schemas-microsoft-com:vml" Requires="v">
                <p:oleObj spid="_x0000_s2072" name="Package" showAsIcon="1" r:id="rId3" imgW="1905120" imgH="686880" progId="Package">
                  <p:embed/>
                </p:oleObj>
              </mc:Choice>
              <mc:Fallback>
                <p:oleObj name="Package" showAsIcon="1" r:id="rId3" imgW="1905120" imgH="686880" progId="Package">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170613"/>
                        <a:ext cx="1905000" cy="687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62000" y="-76200"/>
            <a:ext cx="7391400" cy="1143000"/>
          </a:xfrm>
        </p:spPr>
        <p:txBody>
          <a:bodyPr/>
          <a:lstStyle/>
          <a:p>
            <a:pPr>
              <a:defRPr/>
            </a:pPr>
            <a:r>
              <a:rPr lang="en-US" sz="3600" dirty="0" smtClean="0"/>
              <a:t>Parts and Measurements of Waves</a:t>
            </a:r>
            <a:endParaRPr lang="en-US" sz="3600" dirty="0"/>
          </a:p>
        </p:txBody>
      </p:sp>
      <p:sp>
        <p:nvSpPr>
          <p:cNvPr id="3" name="Text Placeholder 2"/>
          <p:cNvSpPr>
            <a:spLocks noGrp="1"/>
          </p:cNvSpPr>
          <p:nvPr>
            <p:ph type="body" idx="4294967295"/>
          </p:nvPr>
        </p:nvSpPr>
        <p:spPr>
          <a:xfrm>
            <a:off x="152400" y="1371600"/>
            <a:ext cx="8839200" cy="4530725"/>
          </a:xfrm>
        </p:spPr>
        <p:txBody>
          <a:bodyPr>
            <a:normAutofit/>
          </a:bodyPr>
          <a:lstStyle/>
          <a:p>
            <a:pPr>
              <a:defRPr/>
            </a:pPr>
            <a:r>
              <a:rPr lang="en-US" sz="2600" b="1" u="sng" dirty="0" smtClean="0"/>
              <a:t>Wave amplitude- </a:t>
            </a:r>
            <a:r>
              <a:rPr lang="en-US" sz="2600" dirty="0" smtClean="0"/>
              <a:t>½ the height of the vertical distance from still water either to the crest or the trough</a:t>
            </a:r>
          </a:p>
          <a:p>
            <a:pPr>
              <a:defRPr/>
            </a:pPr>
            <a:endParaRPr lang="en-US" sz="1100" dirty="0" smtClean="0"/>
          </a:p>
          <a:p>
            <a:pPr>
              <a:defRPr/>
            </a:pPr>
            <a:r>
              <a:rPr lang="en-US" sz="2600" b="1" u="sng" dirty="0" smtClean="0"/>
              <a:t>Waves often travel great distances across deep water with little change in the shape or speed</a:t>
            </a:r>
          </a:p>
          <a:p>
            <a:pPr>
              <a:defRPr/>
            </a:pPr>
            <a:endParaRPr lang="en-US" sz="1100" dirty="0" smtClean="0"/>
          </a:p>
          <a:p>
            <a:pPr>
              <a:defRPr/>
            </a:pPr>
            <a:r>
              <a:rPr lang="en-US" sz="2600" b="1" dirty="0" smtClean="0"/>
              <a:t>BUT</a:t>
            </a:r>
            <a:r>
              <a:rPr lang="en-US" sz="2600" dirty="0" smtClean="0"/>
              <a:t> </a:t>
            </a:r>
            <a:r>
              <a:rPr lang="en-US" sz="2600" b="1" u="sng" dirty="0" smtClean="0"/>
              <a:t>when a wave reaches shallow water changes happen: </a:t>
            </a:r>
          </a:p>
          <a:p>
            <a:pPr>
              <a:defRPr/>
            </a:pPr>
            <a:endParaRPr lang="en-US" sz="1100" dirty="0" smtClean="0"/>
          </a:p>
          <a:p>
            <a:pPr>
              <a:defRPr/>
            </a:pPr>
            <a:r>
              <a:rPr lang="en-US" sz="2600" b="1" u="sng" dirty="0" smtClean="0"/>
              <a:t>When water depth becomes equal to half the wave length, wave motion begins to be effected by the frictional drag or the sea bottom</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ttp://www.asdk12.org/staff/vanarsdale_mark/pages/mrva/marine/waves_images/waveanatom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3418" y="2133600"/>
            <a:ext cx="7326182" cy="3695701"/>
          </a:xfrm>
          <a:prstGeom prst="rect">
            <a:avLst/>
          </a:prstGeom>
          <a:noFill/>
          <a:extLst>
            <a:ext uri="{909E8E84-426E-40DD-AFC4-6F175D3DCCD1}">
              <a14:hiddenFill xmlns:a14="http://schemas.microsoft.com/office/drawing/2010/main">
                <a:solidFill>
                  <a:srgbClr val="FFFFFF"/>
                </a:solidFill>
              </a14:hiddenFill>
            </a:ext>
          </a:extLst>
        </p:spPr>
      </p:pic>
      <p:pic>
        <p:nvPicPr>
          <p:cNvPr id="143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3418" y="533400"/>
            <a:ext cx="7394575"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303793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381000" y="1295400"/>
            <a:ext cx="8229600" cy="4648200"/>
          </a:xfrm>
        </p:spPr>
        <p:txBody>
          <a:bodyPr>
            <a:normAutofit/>
          </a:bodyPr>
          <a:lstStyle/>
          <a:p>
            <a:pPr>
              <a:defRPr/>
            </a:pPr>
            <a:r>
              <a:rPr lang="en-US" b="1" u="sng" dirty="0" smtClean="0"/>
              <a:t>Wave Motion</a:t>
            </a:r>
          </a:p>
          <a:p>
            <a:pPr lvl="1">
              <a:defRPr/>
            </a:pPr>
            <a:r>
              <a:rPr lang="en-US" sz="2400" dirty="0" smtClean="0"/>
              <a:t>The </a:t>
            </a:r>
            <a:r>
              <a:rPr lang="en-US" sz="2400" b="1" u="sng" dirty="0" smtClean="0"/>
              <a:t>form of the wave as it moves through the water</a:t>
            </a:r>
          </a:p>
          <a:p>
            <a:pPr lvl="1">
              <a:defRPr/>
            </a:pPr>
            <a:r>
              <a:rPr lang="en-US" sz="2400" b="1" u="sng" dirty="0" smtClean="0"/>
              <a:t>Water itself shifts only slightly </a:t>
            </a:r>
          </a:p>
          <a:p>
            <a:pPr lvl="1">
              <a:defRPr/>
            </a:pPr>
            <a:r>
              <a:rPr lang="en-US" sz="2400" dirty="0" smtClean="0"/>
              <a:t>In </a:t>
            </a:r>
            <a:r>
              <a:rPr lang="en-US" sz="2400" b="1" u="sng" dirty="0" smtClean="0"/>
              <a:t>shallow water waves crests and breaks</a:t>
            </a:r>
          </a:p>
          <a:p>
            <a:pPr lvl="1">
              <a:defRPr/>
            </a:pPr>
            <a:r>
              <a:rPr lang="en-US" sz="2400" b="1" u="sng" dirty="0" smtClean="0"/>
              <a:t>Wind generates most waves</a:t>
            </a:r>
          </a:p>
          <a:p>
            <a:pPr lvl="2">
              <a:defRPr/>
            </a:pPr>
            <a:r>
              <a:rPr lang="en-US" sz="2400" dirty="0" smtClean="0"/>
              <a:t>Set in </a:t>
            </a:r>
            <a:r>
              <a:rPr lang="en-US" sz="2400" b="1" u="sng" dirty="0" smtClean="0"/>
              <a:t>motion largely by the friction of air blowing across the water </a:t>
            </a:r>
          </a:p>
          <a:p>
            <a:pPr lvl="2">
              <a:defRPr/>
            </a:pPr>
            <a:r>
              <a:rPr lang="en-US" sz="2400" dirty="0" smtClean="0"/>
              <a:t>This is a </a:t>
            </a:r>
            <a:r>
              <a:rPr lang="en-US" sz="2400" b="1" u="sng" dirty="0" smtClean="0"/>
              <a:t>transfer of energy from the wind to the water</a:t>
            </a:r>
          </a:p>
        </p:txBody>
      </p:sp>
      <p:sp>
        <p:nvSpPr>
          <p:cNvPr id="3" name="Title 2"/>
          <p:cNvSpPr>
            <a:spLocks noGrp="1"/>
          </p:cNvSpPr>
          <p:nvPr>
            <p:ph type="title" idx="4294967295"/>
          </p:nvPr>
        </p:nvSpPr>
        <p:spPr>
          <a:xfrm>
            <a:off x="914400" y="304799"/>
            <a:ext cx="6934200" cy="824345"/>
          </a:xfrm>
        </p:spPr>
        <p:txBody>
          <a:bodyPr/>
          <a:lstStyle/>
          <a:p>
            <a:pPr>
              <a:defRPr/>
            </a:pPr>
            <a:r>
              <a:rPr lang="en-US" dirty="0" smtClean="0"/>
              <a:t>Waves</a:t>
            </a:r>
            <a:endParaRPr lang="en-US" dirty="0"/>
          </a:p>
        </p:txBody>
      </p:sp>
    </p:spTree>
    <p:extLst>
      <p:ext uri="{BB962C8B-B14F-4D97-AF65-F5344CB8AC3E}">
        <p14:creationId xmlns:p14="http://schemas.microsoft.com/office/powerpoint/2010/main" val="28240263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38200" y="152400"/>
            <a:ext cx="7391400" cy="1017588"/>
          </a:xfrm>
        </p:spPr>
        <p:txBody>
          <a:bodyPr/>
          <a:lstStyle/>
          <a:p>
            <a:pPr>
              <a:defRPr/>
            </a:pPr>
            <a:r>
              <a:rPr lang="en-US" dirty="0" smtClean="0"/>
              <a:t>Waves</a:t>
            </a:r>
            <a:endParaRPr lang="en-US" dirty="0"/>
          </a:p>
        </p:txBody>
      </p:sp>
      <p:sp>
        <p:nvSpPr>
          <p:cNvPr id="4" name="Text Placeholder 3"/>
          <p:cNvSpPr>
            <a:spLocks noGrp="1"/>
          </p:cNvSpPr>
          <p:nvPr>
            <p:ph type="body" idx="4294967295"/>
          </p:nvPr>
        </p:nvSpPr>
        <p:spPr>
          <a:xfrm>
            <a:off x="685800" y="1143000"/>
            <a:ext cx="8001000" cy="4835525"/>
          </a:xfrm>
        </p:spPr>
        <p:txBody>
          <a:bodyPr>
            <a:noAutofit/>
          </a:bodyPr>
          <a:lstStyle/>
          <a:p>
            <a:pPr>
              <a:defRPr/>
            </a:pPr>
            <a:r>
              <a:rPr lang="en-US" u="sng" dirty="0" smtClean="0"/>
              <a:t>Two Major Kinds of Waves</a:t>
            </a:r>
          </a:p>
          <a:p>
            <a:pPr lvl="1">
              <a:defRPr/>
            </a:pPr>
            <a:r>
              <a:rPr lang="en-US" sz="2400" b="1" u="sng" dirty="0" smtClean="0"/>
              <a:t>Water waves (called “forced waves”)</a:t>
            </a:r>
          </a:p>
          <a:p>
            <a:pPr lvl="2">
              <a:defRPr/>
            </a:pPr>
            <a:r>
              <a:rPr lang="en-US" sz="2400" dirty="0" smtClean="0"/>
              <a:t>Generated by wind stress on the water surface</a:t>
            </a:r>
          </a:p>
          <a:p>
            <a:pPr lvl="2">
              <a:defRPr/>
            </a:pPr>
            <a:r>
              <a:rPr lang="en-US" sz="2400" dirty="0" smtClean="0"/>
              <a:t>Develop into considerable size and turbulence</a:t>
            </a:r>
          </a:p>
          <a:p>
            <a:pPr lvl="2">
              <a:defRPr/>
            </a:pPr>
            <a:r>
              <a:rPr lang="en-US" sz="2400" dirty="0" smtClean="0"/>
              <a:t>Limited existence and don’t travel far</a:t>
            </a:r>
          </a:p>
          <a:p>
            <a:pPr lvl="1">
              <a:defRPr/>
            </a:pPr>
            <a:r>
              <a:rPr lang="en-US" sz="2400" b="1" u="sng" dirty="0" smtClean="0"/>
              <a:t>Swells</a:t>
            </a:r>
            <a:r>
              <a:rPr lang="en-US" sz="2400" dirty="0" smtClean="0"/>
              <a:t> </a:t>
            </a:r>
          </a:p>
          <a:p>
            <a:pPr lvl="2">
              <a:defRPr/>
            </a:pPr>
            <a:r>
              <a:rPr lang="en-US" sz="2400" dirty="0" smtClean="0"/>
              <a:t>Waves that escape the influence of the generating wind</a:t>
            </a:r>
          </a:p>
          <a:p>
            <a:pPr lvl="2">
              <a:defRPr/>
            </a:pPr>
            <a:r>
              <a:rPr lang="en-US" sz="2400" dirty="0" smtClean="0"/>
              <a:t>Travel enormous distances</a:t>
            </a:r>
          </a:p>
          <a:p>
            <a:pPr lvl="1">
              <a:defRPr/>
            </a:pPr>
            <a:r>
              <a:rPr lang="en-US" sz="2400" u="sng" dirty="0" smtClean="0"/>
              <a:t>Small number of waves not caused by wind</a:t>
            </a:r>
          </a:p>
          <a:p>
            <a:pPr lvl="2">
              <a:defRPr/>
            </a:pPr>
            <a:r>
              <a:rPr lang="en-US" sz="2400" u="sng" dirty="0" smtClean="0"/>
              <a:t>Tidal Surge</a:t>
            </a:r>
          </a:p>
          <a:p>
            <a:pPr lvl="2">
              <a:defRPr/>
            </a:pPr>
            <a:r>
              <a:rPr lang="en-US" sz="2400" u="sng" dirty="0" smtClean="0"/>
              <a:t>Volcanic Activity</a:t>
            </a:r>
          </a:p>
        </p:txBody>
      </p:sp>
      <p:graphicFrame>
        <p:nvGraphicFramePr>
          <p:cNvPr id="1026" name="Object 2"/>
          <p:cNvGraphicFramePr>
            <a:graphicFrameLocks noChangeAspect="1"/>
          </p:cNvGraphicFramePr>
          <p:nvPr>
            <p:extLst>
              <p:ext uri="{D42A27DB-BD31-4B8C-83A1-F6EECF244321}">
                <p14:modId xmlns:p14="http://schemas.microsoft.com/office/powerpoint/2010/main" val="2200332301"/>
              </p:ext>
            </p:extLst>
          </p:nvPr>
        </p:nvGraphicFramePr>
        <p:xfrm>
          <a:off x="0" y="6019800"/>
          <a:ext cx="2438400" cy="838200"/>
        </p:xfrm>
        <a:graphic>
          <a:graphicData uri="http://schemas.openxmlformats.org/presentationml/2006/ole">
            <mc:AlternateContent xmlns:mc="http://schemas.openxmlformats.org/markup-compatibility/2006">
              <mc:Choice xmlns:v="urn:schemas-microsoft-com:vml" Requires="v">
                <p:oleObj spid="_x0000_s1046" name="Packager Shell Object" showAsIcon="1" r:id="rId3" imgW="1905120" imgH="686880" progId="Package">
                  <p:embed/>
                </p:oleObj>
              </mc:Choice>
              <mc:Fallback>
                <p:oleObj name="Packager Shell Object" showAsIcon="1" r:id="rId3" imgW="1905120" imgH="686880" progId="Package">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019800"/>
                        <a:ext cx="2438400" cy="838200"/>
                      </a:xfrm>
                      <a:prstGeom prst="rect">
                        <a:avLst/>
                      </a:prstGeom>
                      <a:noFill/>
                      <a:ln>
                        <a:noFill/>
                      </a:ln>
                      <a:effectLst/>
                      <a:extLst/>
                    </p:spPr>
                  </p:pic>
                </p:oleObj>
              </mc:Fallback>
            </mc:AlternateContent>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609600" y="1371600"/>
            <a:ext cx="7772400" cy="4530725"/>
          </a:xfrm>
        </p:spPr>
        <p:txBody>
          <a:bodyPr>
            <a:normAutofit/>
          </a:bodyPr>
          <a:lstStyle/>
          <a:p>
            <a:pPr>
              <a:defRPr/>
            </a:pPr>
            <a:r>
              <a:rPr lang="en-US" b="1" dirty="0" smtClean="0"/>
              <a:t>At a given point on top of water surface there is a point of oscillation</a:t>
            </a:r>
          </a:p>
          <a:p>
            <a:pPr>
              <a:defRPr/>
            </a:pPr>
            <a:endParaRPr lang="en-US" b="1" dirty="0" smtClean="0"/>
          </a:p>
          <a:p>
            <a:pPr lvl="1">
              <a:defRPr/>
            </a:pPr>
            <a:r>
              <a:rPr lang="en-US" sz="2400" b="1" dirty="0" smtClean="0"/>
              <a:t>Oscillation</a:t>
            </a:r>
            <a:r>
              <a:rPr lang="en-US" sz="2400" dirty="0" smtClean="0"/>
              <a:t> – move back and forth over one place</a:t>
            </a:r>
          </a:p>
          <a:p>
            <a:pPr lvl="1">
              <a:defRPr/>
            </a:pPr>
            <a:r>
              <a:rPr lang="en-US" sz="2400" dirty="0" smtClean="0"/>
              <a:t>These are </a:t>
            </a:r>
            <a:r>
              <a:rPr lang="en-US" sz="2400" b="1" u="sng" dirty="0" smtClean="0"/>
              <a:t>Waves of Oscillation</a:t>
            </a:r>
          </a:p>
          <a:p>
            <a:pPr lvl="1">
              <a:defRPr/>
            </a:pPr>
            <a:endParaRPr lang="en-US" sz="2400" b="1" u="sng" dirty="0" smtClean="0"/>
          </a:p>
          <a:p>
            <a:pPr>
              <a:defRPr/>
            </a:pPr>
            <a:r>
              <a:rPr lang="en-US" b="1" dirty="0" smtClean="0">
                <a:effectLst/>
              </a:rPr>
              <a:t>Resulting from horizontal movement of the surface water</a:t>
            </a:r>
          </a:p>
          <a:p>
            <a:pPr lvl="1">
              <a:defRPr/>
            </a:pPr>
            <a:r>
              <a:rPr lang="en-US" sz="2400" dirty="0" smtClean="0">
                <a:effectLst/>
              </a:rPr>
              <a:t>These are </a:t>
            </a:r>
            <a:r>
              <a:rPr lang="en-US" sz="2400" b="1" u="sng" dirty="0" smtClean="0">
                <a:effectLst/>
              </a:rPr>
              <a:t>Waves of Transition</a:t>
            </a:r>
          </a:p>
        </p:txBody>
      </p:sp>
      <p:sp>
        <p:nvSpPr>
          <p:cNvPr id="3" name="Title 2"/>
          <p:cNvSpPr>
            <a:spLocks noGrp="1"/>
          </p:cNvSpPr>
          <p:nvPr>
            <p:ph type="title" idx="4294967295"/>
          </p:nvPr>
        </p:nvSpPr>
        <p:spPr>
          <a:xfrm>
            <a:off x="152400" y="381000"/>
            <a:ext cx="8839200" cy="914400"/>
          </a:xfrm>
        </p:spPr>
        <p:txBody>
          <a:bodyPr>
            <a:normAutofit fontScale="90000"/>
          </a:bodyPr>
          <a:lstStyle/>
          <a:p>
            <a:pPr>
              <a:defRPr/>
            </a:pPr>
            <a:r>
              <a:rPr lang="en-US" dirty="0" smtClean="0"/>
              <a:t>Waves of Oscillation and Transition</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38200" y="-152400"/>
            <a:ext cx="7391400" cy="1143000"/>
          </a:xfrm>
        </p:spPr>
        <p:txBody>
          <a:bodyPr/>
          <a:lstStyle/>
          <a:p>
            <a:pPr>
              <a:defRPr/>
            </a:pPr>
            <a:r>
              <a:rPr lang="en-US" sz="3600" dirty="0"/>
              <a:t>Waves of Transition</a:t>
            </a:r>
            <a:endParaRPr lang="en-US" dirty="0"/>
          </a:p>
        </p:txBody>
      </p:sp>
      <p:sp>
        <p:nvSpPr>
          <p:cNvPr id="4" name="Text Placeholder 3"/>
          <p:cNvSpPr>
            <a:spLocks noGrp="1"/>
          </p:cNvSpPr>
          <p:nvPr>
            <p:ph type="body" idx="4294967295"/>
          </p:nvPr>
        </p:nvSpPr>
        <p:spPr>
          <a:xfrm>
            <a:off x="272143" y="914400"/>
            <a:ext cx="8839200" cy="5562600"/>
          </a:xfrm>
        </p:spPr>
        <p:txBody>
          <a:bodyPr>
            <a:noAutofit/>
          </a:bodyPr>
          <a:lstStyle/>
          <a:p>
            <a:pPr>
              <a:defRPr/>
            </a:pPr>
            <a:r>
              <a:rPr lang="en-US" b="1" u="sng" dirty="0" smtClean="0"/>
              <a:t>Waves of Transition</a:t>
            </a:r>
          </a:p>
          <a:p>
            <a:pPr lvl="1">
              <a:defRPr/>
            </a:pPr>
            <a:r>
              <a:rPr lang="en-US" sz="2400" b="1" u="sng" dirty="0" smtClean="0"/>
              <a:t>Results in horizontal movement of the surface water</a:t>
            </a:r>
          </a:p>
          <a:p>
            <a:pPr lvl="1">
              <a:defRPr/>
            </a:pPr>
            <a:r>
              <a:rPr lang="en-US" sz="2400" b="1" dirty="0" smtClean="0"/>
              <a:t>Friction retards the movement </a:t>
            </a:r>
          </a:p>
          <a:p>
            <a:pPr lvl="2">
              <a:defRPr/>
            </a:pPr>
            <a:r>
              <a:rPr lang="en-US" sz="2400" b="1" u="sng" dirty="0" smtClean="0"/>
              <a:t>Waves bunch together</a:t>
            </a:r>
          </a:p>
          <a:p>
            <a:pPr lvl="2">
              <a:defRPr/>
            </a:pPr>
            <a:r>
              <a:rPr lang="en-US" sz="2400" b="1" u="sng" dirty="0" smtClean="0"/>
              <a:t>Decrease in wave length</a:t>
            </a:r>
          </a:p>
          <a:p>
            <a:pPr lvl="2">
              <a:defRPr/>
            </a:pPr>
            <a:r>
              <a:rPr lang="en-US" sz="2400" b="1" u="sng" dirty="0" smtClean="0"/>
              <a:t>Height increases</a:t>
            </a:r>
          </a:p>
          <a:p>
            <a:pPr lvl="2">
              <a:defRPr/>
            </a:pPr>
            <a:r>
              <a:rPr lang="en-US" sz="2400" b="1" u="sng" dirty="0" smtClean="0"/>
              <a:t>Drag increases- until instability</a:t>
            </a:r>
          </a:p>
          <a:p>
            <a:pPr lvl="2">
              <a:defRPr/>
            </a:pPr>
            <a:r>
              <a:rPr lang="en-US" sz="2400" b="1" u="sng" dirty="0" smtClean="0"/>
              <a:t>Wave breaks – resulting in </a:t>
            </a:r>
          </a:p>
          <a:p>
            <a:pPr lvl="3">
              <a:defRPr/>
            </a:pPr>
            <a:r>
              <a:rPr lang="en-US" sz="2400" u="sng" dirty="0" smtClean="0"/>
              <a:t>Whitewater surf</a:t>
            </a:r>
          </a:p>
          <a:p>
            <a:pPr lvl="3">
              <a:defRPr/>
            </a:pPr>
            <a:r>
              <a:rPr lang="en-US" sz="2400" u="sng" dirty="0" smtClean="0"/>
              <a:t>Plunging forward as a breaker </a:t>
            </a:r>
          </a:p>
          <a:p>
            <a:pPr lvl="3">
              <a:defRPr/>
            </a:pPr>
            <a:r>
              <a:rPr lang="en-US" sz="2400" u="sng" dirty="0" smtClean="0"/>
              <a:t>Surging up the beach without cresting</a:t>
            </a:r>
          </a:p>
          <a:p>
            <a:pPr lvl="1">
              <a:defRPr/>
            </a:pPr>
            <a:endParaRPr lang="en-US" sz="2000" u="sng"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228600"/>
            <a:ext cx="8229600" cy="838200"/>
          </a:xfrm>
        </p:spPr>
        <p:txBody>
          <a:bodyPr>
            <a:normAutofit/>
          </a:bodyPr>
          <a:lstStyle/>
          <a:p>
            <a:pPr>
              <a:defRPr/>
            </a:pPr>
            <a:r>
              <a:rPr lang="en-US" sz="3600" dirty="0" smtClean="0"/>
              <a:t>Learning Objectives</a:t>
            </a:r>
            <a:endParaRPr lang="en-US" sz="3600" dirty="0"/>
          </a:p>
        </p:txBody>
      </p:sp>
      <p:sp>
        <p:nvSpPr>
          <p:cNvPr id="3" name="Text Placeholder 2"/>
          <p:cNvSpPr>
            <a:spLocks noGrp="1"/>
          </p:cNvSpPr>
          <p:nvPr>
            <p:ph type="body" idx="4294967295"/>
          </p:nvPr>
        </p:nvSpPr>
        <p:spPr>
          <a:xfrm>
            <a:off x="304800" y="1066800"/>
            <a:ext cx="8610600" cy="5105400"/>
          </a:xfrm>
        </p:spPr>
        <p:txBody>
          <a:bodyPr>
            <a:normAutofit fontScale="92500" lnSpcReduction="10000"/>
          </a:bodyPr>
          <a:lstStyle/>
          <a:p>
            <a:pPr>
              <a:defRPr/>
            </a:pPr>
            <a:r>
              <a:rPr lang="en-US" dirty="0" smtClean="0"/>
              <a:t>Understand </a:t>
            </a:r>
            <a:r>
              <a:rPr lang="en-US" u="sng" dirty="0" smtClean="0"/>
              <a:t>coastal </a:t>
            </a:r>
            <a:r>
              <a:rPr lang="en-US" u="sng" dirty="0"/>
              <a:t>p</a:t>
            </a:r>
            <a:r>
              <a:rPr lang="en-US" u="sng" dirty="0" smtClean="0"/>
              <a:t>rocesses, such as waves, beach forms and processes, and rising sea level</a:t>
            </a:r>
          </a:p>
          <a:p>
            <a:pPr>
              <a:defRPr/>
            </a:pPr>
            <a:r>
              <a:rPr lang="en-US" dirty="0" smtClean="0"/>
              <a:t>Understand </a:t>
            </a:r>
            <a:r>
              <a:rPr lang="en-US" u="sng" dirty="0" smtClean="0"/>
              <a:t>coastal hazards, such as rip currents and erosion</a:t>
            </a:r>
          </a:p>
          <a:p>
            <a:pPr>
              <a:defRPr/>
            </a:pPr>
            <a:r>
              <a:rPr lang="en-US" dirty="0" smtClean="0"/>
              <a:t>Know what </a:t>
            </a:r>
            <a:r>
              <a:rPr lang="en-US" u="sng" dirty="0" smtClean="0"/>
              <a:t>geographic regions are at risk for coastal hazards</a:t>
            </a:r>
            <a:endParaRPr lang="en-US" u="sng" dirty="0"/>
          </a:p>
          <a:p>
            <a:pPr>
              <a:defRPr/>
            </a:pPr>
            <a:r>
              <a:rPr lang="en-US" dirty="0" smtClean="0"/>
              <a:t>Understand the effects of coastal processes, such as </a:t>
            </a:r>
            <a:r>
              <a:rPr lang="en-US" u="sng" dirty="0" smtClean="0"/>
              <a:t>effects off coastal processes, such as rip currents, coastal erosion, and rising sea level</a:t>
            </a:r>
          </a:p>
          <a:p>
            <a:pPr>
              <a:defRPr/>
            </a:pPr>
            <a:r>
              <a:rPr lang="en-US" dirty="0" smtClean="0"/>
              <a:t>Recognize the </a:t>
            </a:r>
            <a:r>
              <a:rPr lang="en-US" u="sng" dirty="0" smtClean="0"/>
              <a:t>linkages between coastal processes and other natural hazards</a:t>
            </a:r>
          </a:p>
          <a:p>
            <a:pPr>
              <a:defRPr/>
            </a:pPr>
            <a:r>
              <a:rPr lang="en-US" dirty="0" smtClean="0"/>
              <a:t>Know the </a:t>
            </a:r>
            <a:r>
              <a:rPr lang="en-US" u="sng" dirty="0" smtClean="0"/>
              <a:t>benefits derived from coastal processes</a:t>
            </a:r>
          </a:p>
          <a:p>
            <a:pPr>
              <a:defRPr/>
            </a:pPr>
            <a:r>
              <a:rPr lang="en-US" dirty="0" smtClean="0"/>
              <a:t>Understand how </a:t>
            </a:r>
            <a:r>
              <a:rPr lang="en-US" u="sng" dirty="0" smtClean="0"/>
              <a:t>human use of the coastal zone affects coastal processes</a:t>
            </a:r>
          </a:p>
          <a:p>
            <a:pPr>
              <a:defRPr/>
            </a:pPr>
            <a:r>
              <a:rPr lang="en-US" u="sng" dirty="0" smtClean="0"/>
              <a:t>Know what we can do to minimize coastal hazards</a:t>
            </a:r>
          </a:p>
          <a:p>
            <a:pPr>
              <a:defRPr/>
            </a:pPr>
            <a:r>
              <a:rPr lang="en-US" dirty="0" smtClean="0"/>
              <a:t>Understand the </a:t>
            </a:r>
            <a:r>
              <a:rPr lang="en-US" u="sng" dirty="0" smtClean="0"/>
              <a:t>adjustments that can be made to avoid damage from coastal erosion and rising sea level or personal injury from strong coastal currents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38200" y="-152400"/>
            <a:ext cx="7391400" cy="1143000"/>
          </a:xfrm>
        </p:spPr>
        <p:txBody>
          <a:bodyPr/>
          <a:lstStyle/>
          <a:p>
            <a:pPr>
              <a:defRPr/>
            </a:pPr>
            <a:r>
              <a:rPr lang="en-US" sz="3600" dirty="0"/>
              <a:t>Waves of Transition</a:t>
            </a:r>
            <a:endParaRPr lang="en-US" dirty="0"/>
          </a:p>
        </p:txBody>
      </p:sp>
      <p:sp>
        <p:nvSpPr>
          <p:cNvPr id="4" name="Text Placeholder 3"/>
          <p:cNvSpPr>
            <a:spLocks noGrp="1"/>
          </p:cNvSpPr>
          <p:nvPr>
            <p:ph type="body" idx="4294967295"/>
          </p:nvPr>
        </p:nvSpPr>
        <p:spPr>
          <a:xfrm>
            <a:off x="289956" y="1143000"/>
            <a:ext cx="8839200" cy="2667000"/>
          </a:xfrm>
        </p:spPr>
        <p:txBody>
          <a:bodyPr>
            <a:noAutofit/>
          </a:bodyPr>
          <a:lstStyle/>
          <a:p>
            <a:pPr marL="0" indent="0">
              <a:buClr>
                <a:srgbClr val="AD0101"/>
              </a:buClr>
              <a:buNone/>
              <a:defRPr/>
            </a:pPr>
            <a:r>
              <a:rPr lang="en-US" b="1" u="sng" dirty="0" smtClean="0">
                <a:solidFill>
                  <a:srgbClr val="303030"/>
                </a:solidFill>
              </a:rPr>
              <a:t>Waves of Transitions</a:t>
            </a:r>
          </a:p>
          <a:p>
            <a:pPr lvl="1">
              <a:buClr>
                <a:srgbClr val="AD0101"/>
              </a:buClr>
              <a:defRPr/>
            </a:pPr>
            <a:r>
              <a:rPr lang="en-US" sz="2400" dirty="0" smtClean="0">
                <a:solidFill>
                  <a:srgbClr val="303030"/>
                </a:solidFill>
              </a:rPr>
              <a:t>After </a:t>
            </a:r>
            <a:r>
              <a:rPr lang="en-US" sz="2400" dirty="0">
                <a:solidFill>
                  <a:srgbClr val="303030"/>
                </a:solidFill>
              </a:rPr>
              <a:t>breaking the water becomes turbulent </a:t>
            </a:r>
            <a:r>
              <a:rPr lang="en-US" sz="2400" b="1" dirty="0">
                <a:solidFill>
                  <a:srgbClr val="303030"/>
                </a:solidFill>
              </a:rPr>
              <a:t>–</a:t>
            </a:r>
            <a:r>
              <a:rPr lang="en-US" sz="2400" b="1" u="sng" dirty="0">
                <a:solidFill>
                  <a:srgbClr val="303030"/>
                </a:solidFill>
              </a:rPr>
              <a:t> Swash </a:t>
            </a:r>
            <a:r>
              <a:rPr lang="en-US" sz="2400" b="1" dirty="0">
                <a:solidFill>
                  <a:srgbClr val="303030"/>
                </a:solidFill>
              </a:rPr>
              <a:t>washes up the shore</a:t>
            </a:r>
          </a:p>
          <a:p>
            <a:pPr lvl="1">
              <a:buClr>
                <a:srgbClr val="AD0101"/>
              </a:buClr>
              <a:defRPr/>
            </a:pPr>
            <a:r>
              <a:rPr lang="en-US" sz="2400" dirty="0">
                <a:solidFill>
                  <a:srgbClr val="303030"/>
                </a:solidFill>
              </a:rPr>
              <a:t>Carries sand and rock particles onto the beach or rocky headlands or sea cliffs</a:t>
            </a:r>
          </a:p>
          <a:p>
            <a:pPr lvl="2">
              <a:buClr>
                <a:srgbClr val="AD0101"/>
              </a:buClr>
              <a:defRPr/>
            </a:pPr>
            <a:r>
              <a:rPr lang="en-US" sz="2400" b="1" dirty="0">
                <a:solidFill>
                  <a:srgbClr val="303030"/>
                </a:solidFill>
              </a:rPr>
              <a:t>The reverse of </a:t>
            </a:r>
            <a:r>
              <a:rPr lang="en-US" sz="2400" b="1" u="sng" dirty="0">
                <a:solidFill>
                  <a:srgbClr val="303030"/>
                </a:solidFill>
              </a:rPr>
              <a:t>Swash </a:t>
            </a:r>
            <a:r>
              <a:rPr lang="en-US" sz="2400" b="1" dirty="0">
                <a:solidFill>
                  <a:srgbClr val="303030"/>
                </a:solidFill>
              </a:rPr>
              <a:t>is called </a:t>
            </a:r>
            <a:r>
              <a:rPr lang="en-US" sz="2400" b="1" u="sng" dirty="0">
                <a:solidFill>
                  <a:srgbClr val="303030"/>
                </a:solidFill>
              </a:rPr>
              <a:t>Back Wash</a:t>
            </a:r>
          </a:p>
          <a:p>
            <a:pPr lvl="1">
              <a:defRPr/>
            </a:pPr>
            <a:endParaRPr lang="en-US" sz="2000" b="1" u="sng" dirty="0" smtClean="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3733800"/>
            <a:ext cx="4799012" cy="23266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059523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381000" y="1371600"/>
            <a:ext cx="8153400" cy="4530725"/>
          </a:xfrm>
        </p:spPr>
        <p:txBody>
          <a:bodyPr>
            <a:normAutofit/>
          </a:bodyPr>
          <a:lstStyle/>
          <a:p>
            <a:pPr>
              <a:defRPr/>
            </a:pPr>
            <a:r>
              <a:rPr lang="en-US" u="sng" dirty="0" smtClean="0"/>
              <a:t>Changes can result from either uplift or sinking of land mass (tectonic caused)</a:t>
            </a:r>
          </a:p>
          <a:p>
            <a:pPr>
              <a:defRPr/>
            </a:pPr>
            <a:endParaRPr lang="en-US" u="sng" dirty="0" smtClean="0"/>
          </a:p>
          <a:p>
            <a:pPr>
              <a:defRPr/>
            </a:pPr>
            <a:r>
              <a:rPr lang="en-US" u="sng" dirty="0" smtClean="0"/>
              <a:t>OR increase/decrease in amount of water in the oceans</a:t>
            </a:r>
          </a:p>
          <a:p>
            <a:pPr lvl="1">
              <a:defRPr/>
            </a:pPr>
            <a:r>
              <a:rPr lang="en-US" sz="2400" u="sng" dirty="0" smtClean="0"/>
              <a:t>Ecstatic Sea Level Change</a:t>
            </a:r>
          </a:p>
          <a:p>
            <a:pPr lvl="1">
              <a:defRPr/>
            </a:pPr>
            <a:endParaRPr lang="en-US" sz="2400" u="sng" dirty="0" smtClean="0"/>
          </a:p>
          <a:p>
            <a:pPr>
              <a:defRPr/>
            </a:pPr>
            <a:r>
              <a:rPr lang="en-US" u="sng" dirty="0" smtClean="0"/>
              <a:t>Global Warming and Sea level changes</a:t>
            </a:r>
          </a:p>
          <a:p>
            <a:pPr lvl="1">
              <a:defRPr/>
            </a:pPr>
            <a:r>
              <a:rPr lang="en-US" sz="2400" u="sng" dirty="0" smtClean="0"/>
              <a:t>What will it do to coast lines of the world if the ice caps of Antarctica and Greenland melt?</a:t>
            </a:r>
          </a:p>
          <a:p>
            <a:pPr lvl="1">
              <a:defRPr/>
            </a:pPr>
            <a:r>
              <a:rPr lang="en-US" sz="2400" u="sng" dirty="0" smtClean="0"/>
              <a:t>Global sea level would rise 80 meters (260 feet)</a:t>
            </a:r>
          </a:p>
        </p:txBody>
      </p:sp>
      <p:sp>
        <p:nvSpPr>
          <p:cNvPr id="3" name="Title 2"/>
          <p:cNvSpPr>
            <a:spLocks noGrp="1"/>
          </p:cNvSpPr>
          <p:nvPr>
            <p:ph type="title" idx="4294967295"/>
          </p:nvPr>
        </p:nvSpPr>
        <p:spPr>
          <a:xfrm>
            <a:off x="609600" y="2969"/>
            <a:ext cx="7391400" cy="1143000"/>
          </a:xfrm>
        </p:spPr>
        <p:txBody>
          <a:bodyPr/>
          <a:lstStyle/>
          <a:p>
            <a:pPr>
              <a:defRPr/>
            </a:pPr>
            <a:r>
              <a:rPr lang="en-US" sz="3600" dirty="0" smtClean="0"/>
              <a:t>Changes in Sea Level &amp; Lake Level</a:t>
            </a:r>
            <a:endParaRPr lang="en-US" sz="36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609600" y="1219200"/>
            <a:ext cx="8001000" cy="4800600"/>
          </a:xfrm>
        </p:spPr>
        <p:txBody>
          <a:bodyPr>
            <a:noAutofit/>
          </a:bodyPr>
          <a:lstStyle/>
          <a:p>
            <a:pPr lvl="1">
              <a:defRPr/>
            </a:pPr>
            <a:r>
              <a:rPr lang="en-US" sz="2400" u="sng" dirty="0" smtClean="0"/>
              <a:t>Notable coastal erosion caused by wave action</a:t>
            </a:r>
          </a:p>
          <a:p>
            <a:pPr lvl="2">
              <a:defRPr/>
            </a:pPr>
            <a:r>
              <a:rPr lang="en-US" sz="2400" u="sng" dirty="0" smtClean="0"/>
              <a:t>Incessant pounding of the waves wears away the shoreline</a:t>
            </a:r>
          </a:p>
          <a:p>
            <a:pPr lvl="3">
              <a:defRPr/>
            </a:pPr>
            <a:r>
              <a:rPr lang="en-US" sz="2400" u="sng" dirty="0" smtClean="0"/>
              <a:t>Speed coupled with mass of water and rock particles</a:t>
            </a:r>
          </a:p>
          <a:p>
            <a:pPr lvl="2">
              <a:defRPr/>
            </a:pPr>
            <a:r>
              <a:rPr lang="en-US" sz="2400" dirty="0" smtClean="0"/>
              <a:t>Another </a:t>
            </a:r>
            <a:r>
              <a:rPr lang="en-US" sz="2400" u="sng" dirty="0" smtClean="0"/>
              <a:t>dimension of wave erosion- air is forced into cracks</a:t>
            </a:r>
          </a:p>
          <a:p>
            <a:pPr lvl="3">
              <a:defRPr/>
            </a:pPr>
            <a:r>
              <a:rPr lang="en-US" sz="2400" u="sng" dirty="0" smtClean="0"/>
              <a:t>Pneumatic action is often very effective</a:t>
            </a:r>
          </a:p>
          <a:p>
            <a:pPr lvl="2">
              <a:defRPr/>
            </a:pPr>
            <a:r>
              <a:rPr lang="en-US" sz="2400" u="sng" dirty="0" smtClean="0"/>
              <a:t>Chemical action also is effective erosion </a:t>
            </a:r>
          </a:p>
          <a:p>
            <a:pPr lvl="3">
              <a:defRPr/>
            </a:pPr>
            <a:r>
              <a:rPr lang="en-US" sz="2400" u="sng" dirty="0" smtClean="0"/>
              <a:t>Dissolves some rocks</a:t>
            </a:r>
          </a:p>
        </p:txBody>
      </p:sp>
      <p:sp>
        <p:nvSpPr>
          <p:cNvPr id="3" name="Title 2"/>
          <p:cNvSpPr>
            <a:spLocks noGrp="1"/>
          </p:cNvSpPr>
          <p:nvPr>
            <p:ph type="title" idx="4294967295"/>
          </p:nvPr>
        </p:nvSpPr>
        <p:spPr>
          <a:xfrm>
            <a:off x="1371600" y="76200"/>
            <a:ext cx="6934200" cy="1143000"/>
          </a:xfrm>
        </p:spPr>
        <p:txBody>
          <a:bodyPr/>
          <a:lstStyle/>
          <a:p>
            <a:pPr>
              <a:defRPr/>
            </a:pPr>
            <a:r>
              <a:rPr lang="en-US" dirty="0" smtClean="0"/>
              <a:t>Wave Erosion</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2" descr="C:\Users\Cindy\Desktop\class\jpg\Fig20-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9036" y="1447800"/>
            <a:ext cx="7162800" cy="445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098" name="Object 3"/>
          <p:cNvGraphicFramePr>
            <a:graphicFrameLocks noChangeAspect="1"/>
          </p:cNvGraphicFramePr>
          <p:nvPr/>
        </p:nvGraphicFramePr>
        <p:xfrm>
          <a:off x="0" y="6170613"/>
          <a:ext cx="1903413" cy="685800"/>
        </p:xfrm>
        <a:graphic>
          <a:graphicData uri="http://schemas.openxmlformats.org/presentationml/2006/ole">
            <mc:AlternateContent xmlns:mc="http://schemas.openxmlformats.org/markup-compatibility/2006">
              <mc:Choice xmlns:v="urn:schemas-microsoft-com:vml" Requires="v">
                <p:oleObj spid="_x0000_s4117" name="Package" showAsIcon="1" r:id="rId4" imgW="1902960" imgH="686160" progId="Package">
                  <p:embed/>
                </p:oleObj>
              </mc:Choice>
              <mc:Fallback>
                <p:oleObj name="Package" showAsIcon="1" r:id="rId4" imgW="1902960" imgH="686160" progId="Package">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170613"/>
                        <a:ext cx="1903413"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 name="Title 2"/>
          <p:cNvSpPr txBox="1">
            <a:spLocks/>
          </p:cNvSpPr>
          <p:nvPr/>
        </p:nvSpPr>
        <p:spPr>
          <a:xfrm>
            <a:off x="1063336" y="76200"/>
            <a:ext cx="6934200" cy="1143000"/>
          </a:xfrm>
          <a:prstGeom prst="rect">
            <a:avLst/>
          </a:prstGeom>
        </p:spPr>
        <p:txBody>
          <a:bodyPr vert="horz" lIns="91440" tIns="45720" rIns="91440" bIns="45720" rtlCol="0" anchor="b" anchorCtr="0">
            <a:normAutofit/>
          </a:bodyPr>
          <a:lstStyle>
            <a:lvl1pPr algn="ctr" defTabSz="9144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defRPr/>
            </a:pPr>
            <a:r>
              <a:rPr lang="en-US" smtClean="0"/>
              <a:t>Wave Erosion</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685800" y="1143000"/>
            <a:ext cx="7772400" cy="4800600"/>
          </a:xfrm>
        </p:spPr>
        <p:txBody>
          <a:bodyPr>
            <a:normAutofit/>
          </a:bodyPr>
          <a:lstStyle/>
          <a:p>
            <a:pPr>
              <a:defRPr/>
            </a:pPr>
            <a:r>
              <a:rPr lang="en-US" sz="2800" b="1" dirty="0" smtClean="0"/>
              <a:t>Cliffs</a:t>
            </a:r>
            <a:r>
              <a:rPr lang="en-US" sz="2800" dirty="0" smtClean="0"/>
              <a:t> </a:t>
            </a:r>
          </a:p>
          <a:p>
            <a:pPr lvl="1">
              <a:defRPr/>
            </a:pPr>
            <a:r>
              <a:rPr lang="en-US" sz="2800" u="sng" dirty="0" smtClean="0"/>
              <a:t>Most effective erosion takes place just above sea level</a:t>
            </a:r>
          </a:p>
          <a:p>
            <a:pPr lvl="1">
              <a:defRPr/>
            </a:pPr>
            <a:endParaRPr lang="en-US" sz="1200" u="sng" dirty="0" smtClean="0"/>
          </a:p>
          <a:p>
            <a:pPr lvl="1">
              <a:defRPr/>
            </a:pPr>
            <a:r>
              <a:rPr lang="en-US" sz="2800" u="sng" dirty="0" smtClean="0"/>
              <a:t>Clift face retreats slope above </a:t>
            </a:r>
          </a:p>
          <a:p>
            <a:pPr lvl="1">
              <a:defRPr/>
            </a:pPr>
            <a:endParaRPr lang="en-US" sz="1200" u="sng" dirty="0" smtClean="0"/>
          </a:p>
          <a:p>
            <a:pPr lvl="1">
              <a:defRPr/>
            </a:pPr>
            <a:r>
              <a:rPr lang="en-US" sz="2800" u="sng" dirty="0" smtClean="0"/>
              <a:t>Undercut slope collapse</a:t>
            </a:r>
          </a:p>
          <a:p>
            <a:pPr lvl="1">
              <a:defRPr/>
            </a:pPr>
            <a:endParaRPr lang="en-US" sz="1200" u="sng" dirty="0" smtClean="0"/>
          </a:p>
          <a:p>
            <a:pPr lvl="1">
              <a:defRPr/>
            </a:pPr>
            <a:r>
              <a:rPr lang="en-US" sz="2800" u="sng" dirty="0" smtClean="0"/>
              <a:t>Resulting debris is broken, smoothed and made into smaller pieces by further wave action</a:t>
            </a:r>
          </a:p>
        </p:txBody>
      </p:sp>
      <p:sp>
        <p:nvSpPr>
          <p:cNvPr id="3" name="Title 2"/>
          <p:cNvSpPr>
            <a:spLocks noGrp="1"/>
          </p:cNvSpPr>
          <p:nvPr>
            <p:ph type="title" idx="4294967295"/>
          </p:nvPr>
        </p:nvSpPr>
        <p:spPr>
          <a:xfrm>
            <a:off x="1143000" y="7917"/>
            <a:ext cx="6934200" cy="1143000"/>
          </a:xfrm>
        </p:spPr>
        <p:txBody>
          <a:bodyPr/>
          <a:lstStyle/>
          <a:p>
            <a:pPr>
              <a:defRPr/>
            </a:pPr>
            <a:r>
              <a:rPr lang="en-US" dirty="0" smtClean="0"/>
              <a:t>Wave Erosion</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685800" y="1295400"/>
            <a:ext cx="8001000" cy="4911725"/>
          </a:xfrm>
        </p:spPr>
        <p:txBody>
          <a:bodyPr>
            <a:normAutofit/>
          </a:bodyPr>
          <a:lstStyle/>
          <a:p>
            <a:pPr>
              <a:defRPr/>
            </a:pPr>
            <a:r>
              <a:rPr lang="en-US" b="1" u="sng" dirty="0" smtClean="0"/>
              <a:t>Wave Refraction </a:t>
            </a:r>
          </a:p>
          <a:p>
            <a:pPr marL="0" indent="0">
              <a:buNone/>
              <a:defRPr/>
            </a:pPr>
            <a:endParaRPr lang="en-US" b="1" u="sng" dirty="0" smtClean="0"/>
          </a:p>
          <a:p>
            <a:pPr lvl="1">
              <a:defRPr/>
            </a:pPr>
            <a:r>
              <a:rPr lang="en-US" sz="2400" u="sng" dirty="0" smtClean="0"/>
              <a:t>Where waves change direction</a:t>
            </a:r>
          </a:p>
          <a:p>
            <a:pPr lvl="2">
              <a:defRPr/>
            </a:pPr>
            <a:r>
              <a:rPr lang="en-US" sz="2400" u="sng" dirty="0" smtClean="0"/>
              <a:t>Happens when waves do not approach a shore exactly parallel</a:t>
            </a:r>
          </a:p>
          <a:p>
            <a:pPr lvl="2">
              <a:defRPr/>
            </a:pPr>
            <a:r>
              <a:rPr lang="en-US" sz="2400" dirty="0" smtClean="0"/>
              <a:t>Part of the </a:t>
            </a:r>
            <a:r>
              <a:rPr lang="en-US" sz="2400" u="sng" dirty="0" smtClean="0"/>
              <a:t>wave arrives sooner- slows faster and “bends” the wave</a:t>
            </a:r>
          </a:p>
          <a:p>
            <a:pPr lvl="2">
              <a:defRPr/>
            </a:pPr>
            <a:r>
              <a:rPr lang="en-US" sz="2400" dirty="0" smtClean="0"/>
              <a:t>Tends </a:t>
            </a:r>
            <a:r>
              <a:rPr lang="en-US" sz="2400" u="sng" dirty="0" smtClean="0"/>
              <a:t>to smooth the coastal outline by wearing back the headlands and increasing sediment accumulation in the bays</a:t>
            </a:r>
          </a:p>
        </p:txBody>
      </p:sp>
      <p:sp>
        <p:nvSpPr>
          <p:cNvPr id="3" name="Title 2"/>
          <p:cNvSpPr>
            <a:spLocks noGrp="1"/>
          </p:cNvSpPr>
          <p:nvPr>
            <p:ph type="title" idx="4294967295"/>
          </p:nvPr>
        </p:nvSpPr>
        <p:spPr>
          <a:xfrm>
            <a:off x="1143000" y="304800"/>
            <a:ext cx="6934200" cy="1143000"/>
          </a:xfrm>
        </p:spPr>
        <p:txBody>
          <a:bodyPr>
            <a:normAutofit fontScale="90000"/>
          </a:bodyPr>
          <a:lstStyle/>
          <a:p>
            <a:pPr>
              <a:defRPr/>
            </a:pPr>
            <a:r>
              <a:rPr lang="en-US" dirty="0" smtClean="0"/>
              <a:t>Effects of Coastal Processes</a:t>
            </a:r>
            <a:endParaRPr lang="en-US" dirty="0"/>
          </a:p>
        </p:txBody>
      </p:sp>
      <p:graphicFrame>
        <p:nvGraphicFramePr>
          <p:cNvPr id="3074" name="Object 4"/>
          <p:cNvGraphicFramePr>
            <a:graphicFrameLocks noChangeAspect="1"/>
          </p:cNvGraphicFramePr>
          <p:nvPr/>
        </p:nvGraphicFramePr>
        <p:xfrm>
          <a:off x="0" y="6170613"/>
          <a:ext cx="1905000" cy="687387"/>
        </p:xfrm>
        <a:graphic>
          <a:graphicData uri="http://schemas.openxmlformats.org/presentationml/2006/ole">
            <mc:AlternateContent xmlns:mc="http://schemas.openxmlformats.org/markup-compatibility/2006">
              <mc:Choice xmlns:v="urn:schemas-microsoft-com:vml" Requires="v">
                <p:oleObj spid="_x0000_s11269" name="Package" showAsIcon="1" r:id="rId3" imgW="1905120" imgH="686880" progId="Package">
                  <p:embed/>
                </p:oleObj>
              </mc:Choice>
              <mc:Fallback>
                <p:oleObj name="Package" showAsIcon="1" r:id="rId3" imgW="1905120" imgH="686880" progId="Packag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170613"/>
                        <a:ext cx="1905000" cy="687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407945704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20" name="Picture 8" descr="http://dc180.4shared.com/doc/BsiO-f2C/preview_html_m2b21cf8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28800" y="1905000"/>
            <a:ext cx="5445252" cy="4114800"/>
          </a:xfrm>
          <a:prstGeom prst="rect">
            <a:avLst/>
          </a:prstGeom>
          <a:noFill/>
          <a:extLst>
            <a:ext uri="{909E8E84-426E-40DD-AFC4-6F175D3DCCD1}">
              <a14:hiddenFill xmlns:a14="http://schemas.microsoft.com/office/drawing/2010/main">
                <a:solidFill>
                  <a:srgbClr val="FFFFFF"/>
                </a:solidFill>
              </a14:hiddenFill>
            </a:ext>
          </a:extLst>
        </p:spPr>
      </p:pic>
      <p:pic>
        <p:nvPicPr>
          <p:cNvPr id="13321"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1852" y="504660"/>
            <a:ext cx="6931025" cy="1463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881577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381000" y="1219200"/>
            <a:ext cx="8382000" cy="4800600"/>
          </a:xfrm>
        </p:spPr>
        <p:txBody>
          <a:bodyPr>
            <a:noAutofit/>
          </a:bodyPr>
          <a:lstStyle/>
          <a:p>
            <a:pPr>
              <a:defRPr/>
            </a:pPr>
            <a:r>
              <a:rPr lang="en-US" dirty="0" smtClean="0"/>
              <a:t>Although erosion happens on shoreline - </a:t>
            </a:r>
            <a:r>
              <a:rPr lang="en-US" b="1" u="sng" dirty="0" smtClean="0"/>
              <a:t>Deposition</a:t>
            </a:r>
            <a:r>
              <a:rPr lang="en-US" dirty="0" smtClean="0"/>
              <a:t> also occurs</a:t>
            </a:r>
          </a:p>
          <a:p>
            <a:pPr>
              <a:defRPr/>
            </a:pPr>
            <a:endParaRPr lang="en-US" dirty="0" smtClean="0"/>
          </a:p>
          <a:p>
            <a:pPr lvl="1">
              <a:defRPr/>
            </a:pPr>
            <a:r>
              <a:rPr lang="en-US" sz="2400" b="1" u="sng" dirty="0" smtClean="0"/>
              <a:t>Maritime deposition </a:t>
            </a:r>
            <a:r>
              <a:rPr lang="en-US" sz="2400" dirty="0" smtClean="0"/>
              <a:t>is more ephemeral than non-coastal deposits</a:t>
            </a:r>
          </a:p>
          <a:p>
            <a:pPr lvl="2">
              <a:defRPr/>
            </a:pPr>
            <a:r>
              <a:rPr lang="en-US" sz="2400" dirty="0" smtClean="0"/>
              <a:t>Due to more sand and less stabilization due to vegetation cover</a:t>
            </a:r>
          </a:p>
          <a:p>
            <a:pPr lvl="2">
              <a:defRPr/>
            </a:pPr>
            <a:endParaRPr lang="en-US" sz="2400" dirty="0" smtClean="0"/>
          </a:p>
          <a:p>
            <a:pPr lvl="1">
              <a:defRPr/>
            </a:pPr>
            <a:r>
              <a:rPr lang="en-US" sz="2400" b="1" u="sng" dirty="0" smtClean="0"/>
              <a:t>Sediment budget</a:t>
            </a:r>
            <a:r>
              <a:rPr lang="en-US" sz="2400" dirty="0" smtClean="0"/>
              <a:t> must be in balance if the deposit is to stay stable</a:t>
            </a:r>
          </a:p>
          <a:p>
            <a:pPr lvl="2">
              <a:defRPr/>
            </a:pPr>
            <a:r>
              <a:rPr lang="en-US" sz="2400" dirty="0" smtClean="0"/>
              <a:t>Removal of sand must be offset by additional sand</a:t>
            </a:r>
          </a:p>
        </p:txBody>
      </p:sp>
      <p:sp>
        <p:nvSpPr>
          <p:cNvPr id="3" name="Title 2"/>
          <p:cNvSpPr>
            <a:spLocks noGrp="1"/>
          </p:cNvSpPr>
          <p:nvPr>
            <p:ph type="title" idx="4294967295"/>
          </p:nvPr>
        </p:nvSpPr>
        <p:spPr>
          <a:xfrm>
            <a:off x="1066800" y="304800"/>
            <a:ext cx="6934200" cy="838200"/>
          </a:xfrm>
        </p:spPr>
        <p:txBody>
          <a:bodyPr>
            <a:normAutofit/>
          </a:bodyPr>
          <a:lstStyle/>
          <a:p>
            <a:pPr>
              <a:defRPr/>
            </a:pPr>
            <a:r>
              <a:rPr lang="en-US" sz="3600" dirty="0" smtClean="0"/>
              <a:t>Beach Form and Processes</a:t>
            </a:r>
            <a:endParaRPr lang="en-US" sz="36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4294967295"/>
          </p:nvPr>
        </p:nvSpPr>
        <p:spPr>
          <a:xfrm>
            <a:off x="609600" y="990600"/>
            <a:ext cx="8305800" cy="5334000"/>
          </a:xfrm>
        </p:spPr>
        <p:txBody>
          <a:bodyPr>
            <a:normAutofit/>
          </a:bodyPr>
          <a:lstStyle/>
          <a:p>
            <a:pPr>
              <a:defRPr/>
            </a:pPr>
            <a:r>
              <a:rPr lang="en-US" b="1" dirty="0" smtClean="0"/>
              <a:t>Ice Push</a:t>
            </a:r>
          </a:p>
          <a:p>
            <a:pPr lvl="1">
              <a:defRPr/>
            </a:pPr>
            <a:r>
              <a:rPr lang="en-US" dirty="0" smtClean="0"/>
              <a:t>Shores of bodies of water that freeze over winter are effected by </a:t>
            </a:r>
            <a:r>
              <a:rPr lang="en-US" u="sng" dirty="0" smtClean="0"/>
              <a:t>Ice Push</a:t>
            </a:r>
          </a:p>
          <a:p>
            <a:pPr lvl="1">
              <a:defRPr/>
            </a:pPr>
            <a:r>
              <a:rPr lang="en-US" dirty="0" smtClean="0"/>
              <a:t>Results in contraction and expansion</a:t>
            </a:r>
          </a:p>
          <a:p>
            <a:pPr lvl="1">
              <a:defRPr/>
            </a:pPr>
            <a:r>
              <a:rPr lang="en-US" dirty="0" smtClean="0"/>
              <a:t>Frost wedging from the expanding ice pushed into the shore causes more erosion</a:t>
            </a:r>
          </a:p>
          <a:p>
            <a:pPr>
              <a:defRPr/>
            </a:pPr>
            <a:r>
              <a:rPr lang="en-US" b="1" dirty="0" smtClean="0"/>
              <a:t>Organic Secretions</a:t>
            </a:r>
          </a:p>
          <a:p>
            <a:pPr lvl="1">
              <a:buClr>
                <a:srgbClr val="AD0101"/>
              </a:buClr>
              <a:defRPr/>
            </a:pPr>
            <a:r>
              <a:rPr lang="en-US" dirty="0">
                <a:solidFill>
                  <a:srgbClr val="303030"/>
                </a:solidFill>
              </a:rPr>
              <a:t>Coral polyps live in tropical ocean areas</a:t>
            </a:r>
          </a:p>
          <a:p>
            <a:pPr lvl="1">
              <a:buClr>
                <a:srgbClr val="AD0101"/>
              </a:buClr>
              <a:defRPr/>
            </a:pPr>
            <a:r>
              <a:rPr lang="en-US" dirty="0">
                <a:solidFill>
                  <a:srgbClr val="303030"/>
                </a:solidFill>
              </a:rPr>
              <a:t>Coral reefs are developed from the outer skeletons of these </a:t>
            </a:r>
            <a:r>
              <a:rPr lang="en-US" dirty="0" smtClean="0">
                <a:solidFill>
                  <a:srgbClr val="303030"/>
                </a:solidFill>
              </a:rPr>
              <a:t>polyps</a:t>
            </a:r>
          </a:p>
          <a:p>
            <a:pPr>
              <a:buClr>
                <a:srgbClr val="AD0101"/>
              </a:buClr>
              <a:defRPr/>
            </a:pPr>
            <a:r>
              <a:rPr lang="en-US" b="1" dirty="0" smtClean="0">
                <a:solidFill>
                  <a:srgbClr val="303030"/>
                </a:solidFill>
              </a:rPr>
              <a:t>Stream Out Flows</a:t>
            </a:r>
          </a:p>
          <a:p>
            <a:pPr lvl="1">
              <a:buClr>
                <a:srgbClr val="AD0101"/>
              </a:buClr>
              <a:defRPr/>
            </a:pPr>
            <a:r>
              <a:rPr lang="en-US" dirty="0">
                <a:solidFill>
                  <a:srgbClr val="303030"/>
                </a:solidFill>
              </a:rPr>
              <a:t>Outflow of streams and rivers into oceans and lakes feed the sediment in water</a:t>
            </a:r>
          </a:p>
          <a:p>
            <a:pPr lvl="1">
              <a:buClr>
                <a:srgbClr val="AD0101"/>
              </a:buClr>
              <a:defRPr/>
            </a:pPr>
            <a:r>
              <a:rPr lang="en-US" dirty="0">
                <a:solidFill>
                  <a:srgbClr val="303030"/>
                </a:solidFill>
              </a:rPr>
              <a:t>Supply the sediment that is moved by the </a:t>
            </a:r>
            <a:r>
              <a:rPr lang="en-US" dirty="0" smtClean="0">
                <a:solidFill>
                  <a:srgbClr val="303030"/>
                </a:solidFill>
              </a:rPr>
              <a:t>waves</a:t>
            </a:r>
            <a:endParaRPr lang="en-US" dirty="0" smtClean="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0"/>
            <a:ext cx="7394575"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152400" y="1295400"/>
            <a:ext cx="8991600" cy="4911725"/>
          </a:xfrm>
        </p:spPr>
        <p:txBody>
          <a:bodyPr>
            <a:normAutofit/>
          </a:bodyPr>
          <a:lstStyle/>
          <a:p>
            <a:pPr lvl="1">
              <a:defRPr/>
            </a:pPr>
            <a:r>
              <a:rPr lang="en-US" sz="2800" b="1" dirty="0" smtClean="0"/>
              <a:t>Coastal hazards are present on both sea coasts and lake shores </a:t>
            </a:r>
          </a:p>
          <a:p>
            <a:pPr lvl="3">
              <a:defRPr/>
            </a:pPr>
            <a:r>
              <a:rPr lang="en-US" sz="2400" dirty="0" smtClean="0"/>
              <a:t>The </a:t>
            </a:r>
            <a:r>
              <a:rPr lang="en-US" sz="2400" b="1" dirty="0" smtClean="0"/>
              <a:t>Great Lakes of North America are more susceptible </a:t>
            </a:r>
          </a:p>
          <a:p>
            <a:pPr lvl="2">
              <a:defRPr/>
            </a:pPr>
            <a:r>
              <a:rPr lang="en-US" sz="2400" b="1" dirty="0" smtClean="0"/>
              <a:t>Hurricanes and tsunamis hazards </a:t>
            </a:r>
            <a:r>
              <a:rPr lang="en-US" sz="2400" dirty="0" smtClean="0"/>
              <a:t>are generally absent in lakes</a:t>
            </a:r>
          </a:p>
          <a:p>
            <a:pPr lvl="2">
              <a:defRPr/>
            </a:pPr>
            <a:r>
              <a:rPr lang="en-US" sz="2400" b="1" dirty="0" smtClean="0"/>
              <a:t>Coastal erosion is a more universal hazard</a:t>
            </a:r>
          </a:p>
          <a:p>
            <a:pPr lvl="2">
              <a:defRPr/>
            </a:pPr>
            <a:r>
              <a:rPr lang="en-US" sz="2400" dirty="0" smtClean="0"/>
              <a:t>There are </a:t>
            </a:r>
            <a:r>
              <a:rPr lang="en-US" sz="2400" b="1" dirty="0" smtClean="0"/>
              <a:t>various causes for coastal erosion</a:t>
            </a:r>
          </a:p>
          <a:p>
            <a:pPr lvl="3">
              <a:defRPr/>
            </a:pPr>
            <a:r>
              <a:rPr lang="en-US" sz="2400" b="1" dirty="0" smtClean="0"/>
              <a:t>Rip Currents</a:t>
            </a:r>
          </a:p>
          <a:p>
            <a:pPr lvl="3">
              <a:defRPr/>
            </a:pPr>
            <a:r>
              <a:rPr lang="en-US" sz="2400" b="1" dirty="0" smtClean="0"/>
              <a:t>Tides</a:t>
            </a:r>
          </a:p>
          <a:p>
            <a:pPr lvl="2">
              <a:defRPr/>
            </a:pPr>
            <a:r>
              <a:rPr lang="en-US" sz="2400" b="1" dirty="0" smtClean="0"/>
              <a:t>At the greatest risk for rising sea level are:</a:t>
            </a:r>
          </a:p>
          <a:p>
            <a:pPr lvl="3">
              <a:defRPr/>
            </a:pPr>
            <a:r>
              <a:rPr lang="en-US" sz="2400" b="1" dirty="0" smtClean="0"/>
              <a:t>Coasts and islands that are close to </a:t>
            </a:r>
            <a:r>
              <a:rPr lang="en-US" sz="2400" b="1" dirty="0"/>
              <a:t>sea </a:t>
            </a:r>
            <a:r>
              <a:rPr lang="en-US" sz="2400" b="1" dirty="0" smtClean="0"/>
              <a:t>level today</a:t>
            </a:r>
          </a:p>
        </p:txBody>
      </p:sp>
      <p:sp>
        <p:nvSpPr>
          <p:cNvPr id="3" name="Title 2"/>
          <p:cNvSpPr>
            <a:spLocks noGrp="1"/>
          </p:cNvSpPr>
          <p:nvPr>
            <p:ph type="title" idx="4294967295"/>
          </p:nvPr>
        </p:nvSpPr>
        <p:spPr>
          <a:xfrm>
            <a:off x="304800" y="228600"/>
            <a:ext cx="8839200" cy="838200"/>
          </a:xfrm>
        </p:spPr>
        <p:txBody>
          <a:bodyPr>
            <a:normAutofit fontScale="90000"/>
          </a:bodyPr>
          <a:lstStyle/>
          <a:p>
            <a:pPr>
              <a:defRPr/>
            </a:pPr>
            <a:r>
              <a:rPr lang="en-US" sz="3600" dirty="0" smtClean="0"/>
              <a:t>Geographic Regions at Risk for Coastal Hazards </a:t>
            </a:r>
            <a:endParaRPr lang="en-US" sz="3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33400" y="533400"/>
            <a:ext cx="8229600" cy="838200"/>
          </a:xfrm>
        </p:spPr>
        <p:txBody>
          <a:bodyPr>
            <a:normAutofit/>
          </a:bodyPr>
          <a:lstStyle/>
          <a:p>
            <a:pPr>
              <a:defRPr/>
            </a:pPr>
            <a:r>
              <a:rPr lang="en-US" sz="3600" dirty="0" smtClean="0"/>
              <a:t>Coastal Topography </a:t>
            </a:r>
            <a:endParaRPr lang="en-US" sz="3600" dirty="0"/>
          </a:p>
        </p:txBody>
      </p:sp>
      <p:sp>
        <p:nvSpPr>
          <p:cNvPr id="3" name="Text Placeholder 2"/>
          <p:cNvSpPr>
            <a:spLocks noGrp="1"/>
          </p:cNvSpPr>
          <p:nvPr>
            <p:ph type="body" idx="4294967295"/>
          </p:nvPr>
        </p:nvSpPr>
        <p:spPr>
          <a:xfrm>
            <a:off x="304800" y="1371600"/>
            <a:ext cx="8458200" cy="4724400"/>
          </a:xfrm>
        </p:spPr>
        <p:txBody>
          <a:bodyPr>
            <a:normAutofit/>
          </a:bodyPr>
          <a:lstStyle/>
          <a:p>
            <a:pPr>
              <a:defRPr/>
            </a:pPr>
            <a:r>
              <a:rPr lang="en-US" dirty="0" smtClean="0"/>
              <a:t>Overall, coastal topography is greatly influenced by plate tectonics</a:t>
            </a:r>
          </a:p>
          <a:p>
            <a:pPr lvl="1">
              <a:defRPr/>
            </a:pPr>
            <a:r>
              <a:rPr lang="en-US" sz="2400" dirty="0" smtClean="0"/>
              <a:t>Difference in where you live</a:t>
            </a:r>
          </a:p>
          <a:p>
            <a:pPr lvl="2">
              <a:defRPr/>
            </a:pPr>
            <a:r>
              <a:rPr lang="en-US" sz="2400" dirty="0"/>
              <a:t>T</a:t>
            </a:r>
            <a:r>
              <a:rPr lang="en-US" sz="2400" dirty="0" smtClean="0"/>
              <a:t>he East Coast of the US and Canada is considered to be tectonically passive, although there are still coastal hazards</a:t>
            </a:r>
          </a:p>
          <a:p>
            <a:pPr lvl="2">
              <a:defRPr/>
            </a:pPr>
            <a:r>
              <a:rPr lang="en-US" sz="2400" dirty="0" smtClean="0"/>
              <a:t>The West Coast of the US and Canada, including Alaska, is tectonically active, increasing the coastal hazards </a:t>
            </a:r>
          </a:p>
          <a:p>
            <a:pPr>
              <a:defRPr/>
            </a:pPr>
            <a:r>
              <a:rPr lang="en-US" dirty="0" smtClean="0"/>
              <a:t>Unfortunately, these coasts are the places where most of the populations live</a:t>
            </a:r>
          </a:p>
          <a:p>
            <a:pPr>
              <a:defRPr/>
            </a:pPr>
            <a:r>
              <a:rPr lang="en-US" dirty="0" smtClean="0"/>
              <a:t>Once again people tend to build their cities in the way of hazards</a:t>
            </a:r>
          </a:p>
          <a:p>
            <a:pPr lvl="1">
              <a:defRPr/>
            </a:pPr>
            <a:endParaRPr lang="en-US" dirty="0" smtClean="0"/>
          </a:p>
        </p:txBody>
      </p:sp>
    </p:spTree>
    <p:extLst>
      <p:ext uri="{BB962C8B-B14F-4D97-AF65-F5344CB8AC3E}">
        <p14:creationId xmlns:p14="http://schemas.microsoft.com/office/powerpoint/2010/main" val="397564479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www.fema.gov/sites/default/files/styles/rotator_large/public/preliminary_coastal_map_july_data_crop.jpg?itok=MSXxDoT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371600"/>
            <a:ext cx="6934200" cy="4597676"/>
          </a:xfrm>
          <a:prstGeom prst="rect">
            <a:avLst/>
          </a:prstGeom>
          <a:noFill/>
          <a:extLst>
            <a:ext uri="{909E8E84-426E-40DD-AFC4-6F175D3DCCD1}">
              <a14:hiddenFill xmlns:a14="http://schemas.microsoft.com/office/drawing/2010/main">
                <a:solidFill>
                  <a:srgbClr val="FFFFFF"/>
                </a:solidFill>
              </a14:hiddenFill>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4068" y="457200"/>
            <a:ext cx="8839200" cy="1036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6611776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685800" y="1219200"/>
            <a:ext cx="8001000" cy="4987925"/>
          </a:xfrm>
        </p:spPr>
        <p:txBody>
          <a:bodyPr>
            <a:normAutofit/>
          </a:bodyPr>
          <a:lstStyle/>
          <a:p>
            <a:pPr>
              <a:defRPr/>
            </a:pPr>
            <a:r>
              <a:rPr lang="en-US" sz="2200" b="1" u="sng" dirty="0" smtClean="0"/>
              <a:t>Rip Currents </a:t>
            </a:r>
          </a:p>
          <a:p>
            <a:pPr lvl="1">
              <a:defRPr/>
            </a:pPr>
            <a:r>
              <a:rPr lang="en-US" u="sng" dirty="0" smtClean="0"/>
              <a:t>Where waves change direction</a:t>
            </a:r>
          </a:p>
          <a:p>
            <a:pPr lvl="2">
              <a:defRPr/>
            </a:pPr>
            <a:r>
              <a:rPr lang="en-US" sz="2200" u="sng" dirty="0" smtClean="0"/>
              <a:t>Happens when waves do not approach a shore exactly parallel</a:t>
            </a:r>
          </a:p>
          <a:p>
            <a:pPr lvl="2">
              <a:defRPr/>
            </a:pPr>
            <a:r>
              <a:rPr lang="en-US" sz="2200" dirty="0" smtClean="0"/>
              <a:t>Part of the </a:t>
            </a:r>
            <a:r>
              <a:rPr lang="en-US" sz="2200" u="sng" dirty="0" smtClean="0"/>
              <a:t>wave arrives sooner- slows faster and “bends” the wave</a:t>
            </a:r>
          </a:p>
          <a:p>
            <a:pPr lvl="2">
              <a:defRPr/>
            </a:pPr>
            <a:r>
              <a:rPr lang="en-US" sz="2200" dirty="0" smtClean="0"/>
              <a:t>Tends </a:t>
            </a:r>
            <a:r>
              <a:rPr lang="en-US" sz="2200" u="sng" dirty="0" smtClean="0"/>
              <a:t>to smooth the coastal outline by wearing back the headlands and increasing sediment accumulation in the bays</a:t>
            </a:r>
          </a:p>
          <a:p>
            <a:pPr lvl="0">
              <a:buClr>
                <a:srgbClr val="AD0101"/>
              </a:buClr>
              <a:defRPr/>
            </a:pPr>
            <a:r>
              <a:rPr lang="en-US" sz="2200" b="1" u="sng" dirty="0">
                <a:solidFill>
                  <a:srgbClr val="303030"/>
                </a:solidFill>
              </a:rPr>
              <a:t>Beach Drifting</a:t>
            </a:r>
          </a:p>
          <a:p>
            <a:pPr lvl="1">
              <a:buClr>
                <a:srgbClr val="AD0101"/>
              </a:buClr>
              <a:defRPr/>
            </a:pPr>
            <a:r>
              <a:rPr lang="en-US" dirty="0">
                <a:solidFill>
                  <a:srgbClr val="303030"/>
                </a:solidFill>
              </a:rPr>
              <a:t>Involves the short distance shifting of sand directly on shore by breaking waves and directly offshore by retreating water</a:t>
            </a:r>
          </a:p>
          <a:p>
            <a:pPr lvl="1">
              <a:buClr>
                <a:srgbClr val="AD0101"/>
              </a:buClr>
              <a:defRPr/>
            </a:pPr>
            <a:r>
              <a:rPr lang="en-US" dirty="0">
                <a:solidFill>
                  <a:srgbClr val="303030"/>
                </a:solidFill>
              </a:rPr>
              <a:t>Movement is in a zig-zaging movement of particles</a:t>
            </a:r>
          </a:p>
          <a:p>
            <a:pPr lvl="1">
              <a:buClr>
                <a:srgbClr val="AD0101"/>
              </a:buClr>
              <a:defRPr/>
            </a:pPr>
            <a:r>
              <a:rPr lang="en-US" dirty="0">
                <a:solidFill>
                  <a:srgbClr val="303030"/>
                </a:solidFill>
              </a:rPr>
              <a:t>Move because of the oblique direction of wave hitting the shore</a:t>
            </a:r>
          </a:p>
          <a:p>
            <a:pPr lvl="1">
              <a:defRPr/>
            </a:pPr>
            <a:endParaRPr lang="en-US" sz="2600" u="sng" dirty="0" smtClean="0"/>
          </a:p>
        </p:txBody>
      </p:sp>
      <p:sp>
        <p:nvSpPr>
          <p:cNvPr id="3" name="Title 2"/>
          <p:cNvSpPr>
            <a:spLocks noGrp="1"/>
          </p:cNvSpPr>
          <p:nvPr>
            <p:ph type="title" idx="4294967295"/>
          </p:nvPr>
        </p:nvSpPr>
        <p:spPr>
          <a:xfrm>
            <a:off x="1143000" y="-12865"/>
            <a:ext cx="6934200" cy="1143000"/>
          </a:xfrm>
        </p:spPr>
        <p:txBody>
          <a:bodyPr>
            <a:normAutofit fontScale="90000"/>
          </a:bodyPr>
          <a:lstStyle/>
          <a:p>
            <a:pPr>
              <a:defRPr/>
            </a:pPr>
            <a:r>
              <a:rPr lang="en-US" dirty="0" smtClean="0"/>
              <a:t>Effects of Coastal Processes</a:t>
            </a:r>
            <a:endParaRPr lang="en-US" dirty="0"/>
          </a:p>
        </p:txBody>
      </p:sp>
      <p:graphicFrame>
        <p:nvGraphicFramePr>
          <p:cNvPr id="3074" name="Object 4"/>
          <p:cNvGraphicFramePr>
            <a:graphicFrameLocks noChangeAspect="1"/>
          </p:cNvGraphicFramePr>
          <p:nvPr/>
        </p:nvGraphicFramePr>
        <p:xfrm>
          <a:off x="0" y="6170613"/>
          <a:ext cx="1905000" cy="687387"/>
        </p:xfrm>
        <a:graphic>
          <a:graphicData uri="http://schemas.openxmlformats.org/presentationml/2006/ole">
            <mc:AlternateContent xmlns:mc="http://schemas.openxmlformats.org/markup-compatibility/2006">
              <mc:Choice xmlns:v="urn:schemas-microsoft-com:vml" Requires="v">
                <p:oleObj spid="_x0000_s9224" name="Package" showAsIcon="1" r:id="rId3" imgW="1905120" imgH="686880" progId="Package">
                  <p:embed/>
                </p:oleObj>
              </mc:Choice>
              <mc:Fallback>
                <p:oleObj name="Package" showAsIcon="1" r:id="rId3" imgW="1905120" imgH="686880" progId="Packag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170613"/>
                        <a:ext cx="1905000" cy="687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60068800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revisionworld.co.uk/sites/default/files/imce/longshore%20drif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776984"/>
            <a:ext cx="7086600" cy="4204716"/>
          </a:xfrm>
          <a:prstGeom prst="rect">
            <a:avLst/>
          </a:prstGeom>
          <a:noFill/>
          <a:extLst>
            <a:ext uri="{909E8E84-426E-40DD-AFC4-6F175D3DCCD1}">
              <a14:hiddenFill xmlns:a14="http://schemas.microsoft.com/office/drawing/2010/main">
                <a:solidFill>
                  <a:srgbClr val="FFFFFF"/>
                </a:solidFill>
              </a14:hiddenFill>
            </a:ext>
          </a:extLst>
        </p:spPr>
      </p:pic>
      <p:sp>
        <p:nvSpPr>
          <p:cNvPr id="4" name="Title 2"/>
          <p:cNvSpPr txBox="1">
            <a:spLocks/>
          </p:cNvSpPr>
          <p:nvPr/>
        </p:nvSpPr>
        <p:spPr>
          <a:xfrm>
            <a:off x="280555" y="381000"/>
            <a:ext cx="8915400" cy="1014984"/>
          </a:xfrm>
          <a:prstGeom prst="rect">
            <a:avLst/>
          </a:prstGeom>
        </p:spPr>
        <p:txBody>
          <a:bodyPr vert="horz" lIns="91440" tIns="45720" rIns="91440" bIns="45720" rtlCol="0" anchor="b" anchorCtr="0">
            <a:normAutofit fontScale="97500"/>
          </a:bodyPr>
          <a:lstStyle>
            <a:lvl1pPr algn="ctr" defTabSz="9144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defRPr/>
            </a:pPr>
            <a:r>
              <a:rPr lang="en-US" dirty="0" smtClean="0"/>
              <a:t>Rip Currents and Beach Erosion</a:t>
            </a:r>
            <a:endParaRPr lang="en-US" dirty="0"/>
          </a:p>
        </p:txBody>
      </p:sp>
    </p:spTree>
    <p:extLst>
      <p:ext uri="{BB962C8B-B14F-4D97-AF65-F5344CB8AC3E}">
        <p14:creationId xmlns:p14="http://schemas.microsoft.com/office/powerpoint/2010/main" val="27225718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533400" y="1435893"/>
            <a:ext cx="3657600" cy="4190999"/>
          </a:xfrm>
        </p:spPr>
        <p:txBody>
          <a:bodyPr>
            <a:normAutofit/>
          </a:bodyPr>
          <a:lstStyle/>
          <a:p>
            <a:pPr>
              <a:defRPr/>
            </a:pPr>
            <a:r>
              <a:rPr lang="en-US" dirty="0" smtClean="0"/>
              <a:t>Significant agents of erosions in only:</a:t>
            </a:r>
          </a:p>
          <a:p>
            <a:pPr lvl="1">
              <a:defRPr/>
            </a:pPr>
            <a:r>
              <a:rPr lang="en-US" sz="2400" dirty="0" smtClean="0"/>
              <a:t>Narrow bays</a:t>
            </a:r>
          </a:p>
          <a:p>
            <a:pPr lvl="1">
              <a:defRPr/>
            </a:pPr>
            <a:r>
              <a:rPr lang="en-US" sz="2400" dirty="0" smtClean="0"/>
              <a:t>Shallow seas</a:t>
            </a:r>
          </a:p>
          <a:p>
            <a:pPr lvl="1">
              <a:defRPr/>
            </a:pPr>
            <a:r>
              <a:rPr lang="en-US" sz="2400" dirty="0" smtClean="0"/>
              <a:t>Passages between islands where strong currents scour the sea bottom and cliffs and shorelines</a:t>
            </a:r>
          </a:p>
        </p:txBody>
      </p:sp>
      <p:sp>
        <p:nvSpPr>
          <p:cNvPr id="3" name="Title 2"/>
          <p:cNvSpPr>
            <a:spLocks noGrp="1"/>
          </p:cNvSpPr>
          <p:nvPr>
            <p:ph type="title" idx="4294967295"/>
          </p:nvPr>
        </p:nvSpPr>
        <p:spPr>
          <a:xfrm>
            <a:off x="914400" y="76200"/>
            <a:ext cx="6934200" cy="1143000"/>
          </a:xfrm>
        </p:spPr>
        <p:txBody>
          <a:bodyPr/>
          <a:lstStyle/>
          <a:p>
            <a:pPr>
              <a:defRPr/>
            </a:pPr>
            <a:r>
              <a:rPr lang="en-US" dirty="0" smtClean="0"/>
              <a:t>Tides</a:t>
            </a:r>
            <a:endParaRPr lang="en-US" dirty="0"/>
          </a:p>
        </p:txBody>
      </p:sp>
      <p:graphicFrame>
        <p:nvGraphicFramePr>
          <p:cNvPr id="6146" name="Object 2"/>
          <p:cNvGraphicFramePr>
            <a:graphicFrameLocks noChangeAspect="1"/>
          </p:cNvGraphicFramePr>
          <p:nvPr/>
        </p:nvGraphicFramePr>
        <p:xfrm>
          <a:off x="1588" y="6170613"/>
          <a:ext cx="2473325" cy="685800"/>
        </p:xfrm>
        <a:graphic>
          <a:graphicData uri="http://schemas.openxmlformats.org/presentationml/2006/ole">
            <mc:AlternateContent xmlns:mc="http://schemas.openxmlformats.org/markup-compatibility/2006">
              <mc:Choice xmlns:v="urn:schemas-microsoft-com:vml" Requires="v">
                <p:oleObj spid="_x0000_s6169" name="Package" showAsIcon="1" r:id="rId3" imgW="2473920" imgH="686160" progId="Package">
                  <p:embed/>
                </p:oleObj>
              </mc:Choice>
              <mc:Fallback>
                <p:oleObj name="Package" showAsIcon="1" r:id="rId3" imgW="2473920" imgH="686160" progId="Package">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6170613"/>
                        <a:ext cx="2473325"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6159" name="Picture 15" descr="http://www.lhup.edu/~dsimanek/scenario/img008.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38600" y="1371600"/>
            <a:ext cx="5105400" cy="462438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381000" y="1066800"/>
            <a:ext cx="8610600" cy="2590800"/>
          </a:xfrm>
        </p:spPr>
        <p:txBody>
          <a:bodyPr>
            <a:normAutofit/>
          </a:bodyPr>
          <a:lstStyle/>
          <a:p>
            <a:pPr lvl="1">
              <a:defRPr/>
            </a:pPr>
            <a:r>
              <a:rPr lang="en-US" sz="2400" u="sng" dirty="0" smtClean="0"/>
              <a:t>Sudden disruption of the ocean floor</a:t>
            </a:r>
          </a:p>
          <a:p>
            <a:pPr lvl="1">
              <a:defRPr/>
            </a:pPr>
            <a:r>
              <a:rPr lang="en-US" sz="2400" u="sng" dirty="0" smtClean="0"/>
              <a:t>Entire water column is disrupted by uplift of ocean floor</a:t>
            </a:r>
          </a:p>
          <a:p>
            <a:pPr lvl="1">
              <a:defRPr/>
            </a:pPr>
            <a:r>
              <a:rPr lang="en-US" sz="2400" u="sng" dirty="0" smtClean="0"/>
              <a:t>Nearing the shore line wave length is decreased and the wave height is increased</a:t>
            </a:r>
          </a:p>
          <a:p>
            <a:pPr lvl="1">
              <a:defRPr/>
            </a:pPr>
            <a:r>
              <a:rPr lang="en-US" sz="2400" u="sng" dirty="0" smtClean="0"/>
              <a:t>Rapid advancing surge of water up to 40 meters high</a:t>
            </a:r>
          </a:p>
        </p:txBody>
      </p:sp>
      <p:sp>
        <p:nvSpPr>
          <p:cNvPr id="3" name="Title 2"/>
          <p:cNvSpPr>
            <a:spLocks noGrp="1"/>
          </p:cNvSpPr>
          <p:nvPr>
            <p:ph type="title" idx="4294967295"/>
          </p:nvPr>
        </p:nvSpPr>
        <p:spPr>
          <a:xfrm>
            <a:off x="1143000" y="76200"/>
            <a:ext cx="6934200" cy="1143000"/>
          </a:xfrm>
        </p:spPr>
        <p:txBody>
          <a:bodyPr/>
          <a:lstStyle/>
          <a:p>
            <a:pPr>
              <a:defRPr/>
            </a:pPr>
            <a:r>
              <a:rPr lang="en-US" dirty="0" smtClean="0"/>
              <a:t>Tsunamis</a:t>
            </a:r>
            <a:endParaRPr lang="en-US" dirty="0"/>
          </a:p>
        </p:txBody>
      </p:sp>
      <p:graphicFrame>
        <p:nvGraphicFramePr>
          <p:cNvPr id="5122" name="Object 2"/>
          <p:cNvGraphicFramePr>
            <a:graphicFrameLocks noChangeAspect="1"/>
          </p:cNvGraphicFramePr>
          <p:nvPr/>
        </p:nvGraphicFramePr>
        <p:xfrm>
          <a:off x="0" y="6170613"/>
          <a:ext cx="1549400" cy="687387"/>
        </p:xfrm>
        <a:graphic>
          <a:graphicData uri="http://schemas.openxmlformats.org/presentationml/2006/ole">
            <mc:AlternateContent xmlns:mc="http://schemas.openxmlformats.org/markup-compatibility/2006">
              <mc:Choice xmlns:v="urn:schemas-microsoft-com:vml" Requires="v">
                <p:oleObj spid="_x0000_s5146" name="Package" showAsIcon="1" r:id="rId3" imgW="1549440" imgH="686880" progId="Package">
                  <p:embed/>
                </p:oleObj>
              </mc:Choice>
              <mc:Fallback>
                <p:oleObj name="Package" showAsIcon="1" r:id="rId3" imgW="1549440" imgH="686880" progId="Package">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170613"/>
                        <a:ext cx="1549400" cy="687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5135" name="Picture 15" descr="http://s3images.coroflot.com/user_files/individual_files/original_353410_nRhgAL4i41LChy4YUMsWgmyIF.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6800" y="3505200"/>
            <a:ext cx="6781800" cy="2667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685800" y="1219200"/>
            <a:ext cx="8001000" cy="4987925"/>
          </a:xfrm>
        </p:spPr>
        <p:txBody>
          <a:bodyPr>
            <a:normAutofit/>
          </a:bodyPr>
          <a:lstStyle/>
          <a:p>
            <a:pPr>
              <a:defRPr/>
            </a:pPr>
            <a:r>
              <a:rPr lang="en-US" b="1" u="sng" dirty="0" smtClean="0"/>
              <a:t>Cliff Erosion –</a:t>
            </a:r>
            <a:r>
              <a:rPr lang="en-US" dirty="0" smtClean="0"/>
              <a:t> Problems with erosion from a combination wave actions and land erosion by running water and landslides. </a:t>
            </a:r>
          </a:p>
          <a:p>
            <a:pPr lvl="1">
              <a:defRPr/>
            </a:pPr>
            <a:r>
              <a:rPr lang="en-US" sz="2400" dirty="0" smtClean="0">
                <a:solidFill>
                  <a:srgbClr val="303030"/>
                </a:solidFill>
              </a:rPr>
              <a:t>This is also compounded by people who make poor development choices on cliffs</a:t>
            </a:r>
          </a:p>
          <a:p>
            <a:pPr lvl="1">
              <a:defRPr/>
            </a:pPr>
            <a:r>
              <a:rPr lang="en-US" sz="2400" dirty="0" smtClean="0">
                <a:solidFill>
                  <a:srgbClr val="303030"/>
                </a:solidFill>
              </a:rPr>
              <a:t>Cliffs erode  like the knickpoint on a stream or river</a:t>
            </a:r>
          </a:p>
          <a:p>
            <a:pPr lvl="2">
              <a:defRPr/>
            </a:pPr>
            <a:r>
              <a:rPr lang="en-US" sz="2400" dirty="0" smtClean="0">
                <a:solidFill>
                  <a:srgbClr val="303030"/>
                </a:solidFill>
              </a:rPr>
              <a:t>As the wave action pound the cliff, the cliff will begin to “retreat”</a:t>
            </a:r>
          </a:p>
          <a:p>
            <a:pPr lvl="2">
              <a:defRPr/>
            </a:pPr>
            <a:r>
              <a:rPr lang="en-US" sz="2400" dirty="0" smtClean="0">
                <a:solidFill>
                  <a:srgbClr val="303030"/>
                </a:solidFill>
              </a:rPr>
              <a:t>Not always easy to detect at low water, but easy to detect during high water</a:t>
            </a:r>
            <a:endParaRPr lang="en-US" dirty="0">
              <a:solidFill>
                <a:srgbClr val="303030"/>
              </a:solidFill>
            </a:endParaRPr>
          </a:p>
        </p:txBody>
      </p:sp>
      <p:sp>
        <p:nvSpPr>
          <p:cNvPr id="3" name="Title 2"/>
          <p:cNvSpPr>
            <a:spLocks noGrp="1"/>
          </p:cNvSpPr>
          <p:nvPr>
            <p:ph type="title" idx="4294967295"/>
          </p:nvPr>
        </p:nvSpPr>
        <p:spPr>
          <a:xfrm>
            <a:off x="1143000" y="-12865"/>
            <a:ext cx="6934200" cy="1143000"/>
          </a:xfrm>
        </p:spPr>
        <p:txBody>
          <a:bodyPr>
            <a:normAutofit fontScale="90000"/>
          </a:bodyPr>
          <a:lstStyle/>
          <a:p>
            <a:pPr>
              <a:defRPr/>
            </a:pPr>
            <a:r>
              <a:rPr lang="en-US" dirty="0" smtClean="0"/>
              <a:t>Effects of Coastal Processes</a:t>
            </a:r>
            <a:endParaRPr lang="en-US" dirty="0"/>
          </a:p>
        </p:txBody>
      </p:sp>
    </p:spTree>
    <p:extLst>
      <p:ext uri="{BB962C8B-B14F-4D97-AF65-F5344CB8AC3E}">
        <p14:creationId xmlns:p14="http://schemas.microsoft.com/office/powerpoint/2010/main" val="212956812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2" name="Picture 4" descr="http://www.geographylwc.org.uk/gcse/year5/5coast/cliff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5600" y="381000"/>
            <a:ext cx="3276600" cy="56676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989018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381000" y="838200"/>
            <a:ext cx="7924800" cy="5105400"/>
          </a:xfrm>
        </p:spPr>
        <p:txBody>
          <a:bodyPr>
            <a:normAutofit/>
          </a:bodyPr>
          <a:lstStyle/>
          <a:p>
            <a:pPr>
              <a:defRPr/>
            </a:pPr>
            <a:r>
              <a:rPr lang="en-US" b="1" u="sng" dirty="0" smtClean="0">
                <a:solidFill>
                  <a:srgbClr val="303030"/>
                </a:solidFill>
              </a:rPr>
              <a:t>Coastal Processes are often linked to other natural hazards, such as earthquakes, volcanic eruptions, tsunamis, cyclones, flooding, landslides, subsidence, and climate change</a:t>
            </a:r>
            <a:r>
              <a:rPr lang="en-US" dirty="0" smtClean="0">
                <a:solidFill>
                  <a:srgbClr val="303030"/>
                </a:solidFill>
              </a:rPr>
              <a:t>. </a:t>
            </a:r>
          </a:p>
          <a:p>
            <a:pPr marL="0" indent="0">
              <a:buNone/>
              <a:defRPr/>
            </a:pPr>
            <a:endParaRPr lang="en-US" dirty="0">
              <a:solidFill>
                <a:srgbClr val="303030"/>
              </a:solidFill>
            </a:endParaRPr>
          </a:p>
          <a:p>
            <a:pPr>
              <a:defRPr/>
            </a:pPr>
            <a:r>
              <a:rPr lang="en-US" dirty="0" smtClean="0">
                <a:solidFill>
                  <a:srgbClr val="303030"/>
                </a:solidFill>
              </a:rPr>
              <a:t>Besides natural hazards, there are the man-made hazards which seem to happen all to often.  </a:t>
            </a:r>
          </a:p>
          <a:p>
            <a:pPr lvl="1">
              <a:defRPr/>
            </a:pPr>
            <a:r>
              <a:rPr lang="en-US" sz="2400" dirty="0" smtClean="0">
                <a:solidFill>
                  <a:srgbClr val="303030"/>
                </a:solidFill>
              </a:rPr>
              <a:t>Looking at the latest oil spill in the Gulf of Mexico </a:t>
            </a:r>
          </a:p>
          <a:p>
            <a:pPr lvl="2">
              <a:defRPr/>
            </a:pPr>
            <a:r>
              <a:rPr lang="en-US" sz="2400" dirty="0" smtClean="0">
                <a:solidFill>
                  <a:srgbClr val="303030"/>
                </a:solidFill>
              </a:rPr>
              <a:t>It destroyed beaches, killed wildlife, and destroyed the wetlands found along the Louisiana Delta</a:t>
            </a:r>
          </a:p>
        </p:txBody>
      </p:sp>
      <p:sp>
        <p:nvSpPr>
          <p:cNvPr id="3" name="Title 2"/>
          <p:cNvSpPr>
            <a:spLocks noGrp="1"/>
          </p:cNvSpPr>
          <p:nvPr>
            <p:ph type="title" idx="4294967295"/>
          </p:nvPr>
        </p:nvSpPr>
        <p:spPr>
          <a:xfrm>
            <a:off x="457200" y="34636"/>
            <a:ext cx="8382000" cy="879764"/>
          </a:xfrm>
        </p:spPr>
        <p:txBody>
          <a:bodyPr>
            <a:normAutofit/>
          </a:bodyPr>
          <a:lstStyle/>
          <a:p>
            <a:pPr>
              <a:defRPr/>
            </a:pPr>
            <a:r>
              <a:rPr lang="en-US" sz="3600" dirty="0" smtClean="0"/>
              <a:t>Linkages with Other Natural Hazards</a:t>
            </a:r>
            <a:endParaRPr lang="en-US" sz="36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762000" y="990600"/>
            <a:ext cx="7696200" cy="4953000"/>
          </a:xfrm>
        </p:spPr>
        <p:txBody>
          <a:bodyPr>
            <a:normAutofit/>
          </a:bodyPr>
          <a:lstStyle/>
          <a:p>
            <a:pPr>
              <a:defRPr/>
            </a:pPr>
            <a:r>
              <a:rPr lang="en-US" sz="2400" dirty="0" smtClean="0">
                <a:solidFill>
                  <a:srgbClr val="303030"/>
                </a:solidFill>
              </a:rPr>
              <a:t>The beauty of coastal areas of the world are one of the natural services of the coastal processes</a:t>
            </a:r>
          </a:p>
          <a:p>
            <a:pPr>
              <a:defRPr/>
            </a:pPr>
            <a:endParaRPr lang="en-US" sz="2400" dirty="0" smtClean="0">
              <a:solidFill>
                <a:srgbClr val="303030"/>
              </a:solidFill>
            </a:endParaRPr>
          </a:p>
          <a:p>
            <a:pPr>
              <a:defRPr/>
            </a:pPr>
            <a:r>
              <a:rPr lang="en-US" dirty="0" smtClean="0">
                <a:solidFill>
                  <a:srgbClr val="303030"/>
                </a:solidFill>
              </a:rPr>
              <a:t>There is also a renewal of the ecosystems through the coastal processes</a:t>
            </a:r>
          </a:p>
          <a:p>
            <a:pPr>
              <a:defRPr/>
            </a:pPr>
            <a:endParaRPr lang="en-US" dirty="0" smtClean="0">
              <a:solidFill>
                <a:srgbClr val="303030"/>
              </a:solidFill>
            </a:endParaRPr>
          </a:p>
          <a:p>
            <a:pPr>
              <a:defRPr/>
            </a:pPr>
            <a:r>
              <a:rPr lang="en-US" sz="2400" dirty="0" smtClean="0">
                <a:solidFill>
                  <a:srgbClr val="303030"/>
                </a:solidFill>
              </a:rPr>
              <a:t>There are the development of coral reefs which are areas wonderful areas for fish and mammals to live in</a:t>
            </a:r>
          </a:p>
          <a:p>
            <a:pPr>
              <a:defRPr/>
            </a:pPr>
            <a:endParaRPr lang="en-US" sz="2400" dirty="0" smtClean="0">
              <a:solidFill>
                <a:srgbClr val="303030"/>
              </a:solidFill>
            </a:endParaRPr>
          </a:p>
          <a:p>
            <a:pPr>
              <a:defRPr/>
            </a:pPr>
            <a:r>
              <a:rPr lang="en-US" dirty="0" smtClean="0">
                <a:solidFill>
                  <a:srgbClr val="303030"/>
                </a:solidFill>
              </a:rPr>
              <a:t>These beaches along coasts also give us great recreational areas for swimming, surfing, sailing and fishing.</a:t>
            </a:r>
            <a:endParaRPr lang="en-US" sz="2400" dirty="0" smtClean="0">
              <a:solidFill>
                <a:srgbClr val="303030"/>
              </a:solidFill>
            </a:endParaRPr>
          </a:p>
        </p:txBody>
      </p:sp>
      <p:sp>
        <p:nvSpPr>
          <p:cNvPr id="3" name="Title 2"/>
          <p:cNvSpPr>
            <a:spLocks noGrp="1"/>
          </p:cNvSpPr>
          <p:nvPr>
            <p:ph type="title" idx="4294967295"/>
          </p:nvPr>
        </p:nvSpPr>
        <p:spPr>
          <a:xfrm>
            <a:off x="457200" y="34636"/>
            <a:ext cx="8382000" cy="879764"/>
          </a:xfrm>
        </p:spPr>
        <p:txBody>
          <a:bodyPr>
            <a:normAutofit fontScale="90000"/>
          </a:bodyPr>
          <a:lstStyle/>
          <a:p>
            <a:pPr>
              <a:defRPr/>
            </a:pPr>
            <a:r>
              <a:rPr lang="en-US" sz="3600" dirty="0" smtClean="0"/>
              <a:t>Natural Service Functions of Coastal Processes</a:t>
            </a:r>
            <a:endParaRPr lang="en-US" sz="3600" dirty="0"/>
          </a:p>
        </p:txBody>
      </p:sp>
    </p:spTree>
    <p:extLst>
      <p:ext uri="{BB962C8B-B14F-4D97-AF65-F5344CB8AC3E}">
        <p14:creationId xmlns:p14="http://schemas.microsoft.com/office/powerpoint/2010/main" val="384715092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685800" y="1447800"/>
            <a:ext cx="7848600" cy="4530725"/>
          </a:xfrm>
        </p:spPr>
        <p:txBody>
          <a:bodyPr>
            <a:normAutofit lnSpcReduction="10000"/>
          </a:bodyPr>
          <a:lstStyle/>
          <a:p>
            <a:pPr>
              <a:defRPr/>
            </a:pPr>
            <a:r>
              <a:rPr lang="en-US" u="sng" dirty="0" smtClean="0"/>
              <a:t>Coral Coast</a:t>
            </a:r>
          </a:p>
          <a:p>
            <a:pPr lvl="1">
              <a:defRPr/>
            </a:pPr>
            <a:r>
              <a:rPr lang="en-US" sz="2600" dirty="0" smtClean="0"/>
              <a:t>Coral reefs or other type of coral line formation found around islands in the tropics</a:t>
            </a:r>
          </a:p>
          <a:p>
            <a:pPr lvl="1">
              <a:defRPr/>
            </a:pPr>
            <a:r>
              <a:rPr lang="en-US" sz="2600" dirty="0" smtClean="0"/>
              <a:t>Critical element in development of coral reefs is a group of entozoan animals called stony corals.</a:t>
            </a:r>
          </a:p>
          <a:p>
            <a:pPr lvl="2">
              <a:defRPr/>
            </a:pPr>
            <a:r>
              <a:rPr lang="en-US" sz="2600" dirty="0" smtClean="0"/>
              <a:t>Great Barrier Reef an example</a:t>
            </a:r>
          </a:p>
          <a:p>
            <a:pPr>
              <a:defRPr/>
            </a:pPr>
            <a:r>
              <a:rPr lang="en-US" u="sng" dirty="0" smtClean="0"/>
              <a:t>Volcanic coral reefs</a:t>
            </a:r>
          </a:p>
          <a:p>
            <a:pPr lvl="1">
              <a:defRPr/>
            </a:pPr>
            <a:r>
              <a:rPr lang="en-US" sz="2600" dirty="0" smtClean="0"/>
              <a:t>Coral animals accumulate around the volcano</a:t>
            </a:r>
          </a:p>
          <a:p>
            <a:pPr lvl="1">
              <a:defRPr/>
            </a:pPr>
            <a:r>
              <a:rPr lang="en-US" sz="2600" dirty="0" smtClean="0"/>
              <a:t>As coral increases the volcano sinks </a:t>
            </a:r>
          </a:p>
          <a:p>
            <a:pPr lvl="1">
              <a:defRPr/>
            </a:pPr>
            <a:r>
              <a:rPr lang="en-US" sz="2600" dirty="0" smtClean="0"/>
              <a:t>When volcano sinks completely the coral reef becomes an </a:t>
            </a:r>
            <a:r>
              <a:rPr lang="en-US" sz="2600" u="sng" dirty="0" smtClean="0"/>
              <a:t>atoll</a:t>
            </a:r>
            <a:endParaRPr lang="en-US" dirty="0" smtClean="0"/>
          </a:p>
        </p:txBody>
      </p:sp>
      <p:sp>
        <p:nvSpPr>
          <p:cNvPr id="3" name="Title 2"/>
          <p:cNvSpPr>
            <a:spLocks noGrp="1"/>
          </p:cNvSpPr>
          <p:nvPr>
            <p:ph type="title" idx="4294967295"/>
          </p:nvPr>
        </p:nvSpPr>
        <p:spPr>
          <a:xfrm>
            <a:off x="762000" y="-27709"/>
            <a:ext cx="7696200" cy="1143000"/>
          </a:xfrm>
        </p:spPr>
        <p:txBody>
          <a:bodyPr/>
          <a:lstStyle/>
          <a:p>
            <a:pPr>
              <a:defRPr/>
            </a:pPr>
            <a:r>
              <a:rPr lang="en-US" sz="3600" dirty="0" smtClean="0"/>
              <a:t>Natural Services of Coastal Processes</a:t>
            </a:r>
            <a:endParaRPr lang="en-US" sz="3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33400" y="533400"/>
            <a:ext cx="8229600" cy="838200"/>
          </a:xfrm>
        </p:spPr>
        <p:txBody>
          <a:bodyPr>
            <a:normAutofit fontScale="90000"/>
          </a:bodyPr>
          <a:lstStyle/>
          <a:p>
            <a:pPr>
              <a:defRPr/>
            </a:pPr>
            <a:r>
              <a:rPr lang="en-US" sz="3600" dirty="0" smtClean="0"/>
              <a:t>Impact of Waves and Currents on the Landscape</a:t>
            </a:r>
            <a:endParaRPr lang="en-US" sz="3600" dirty="0"/>
          </a:p>
        </p:txBody>
      </p:sp>
      <p:sp>
        <p:nvSpPr>
          <p:cNvPr id="3" name="Text Placeholder 2"/>
          <p:cNvSpPr>
            <a:spLocks noGrp="1"/>
          </p:cNvSpPr>
          <p:nvPr>
            <p:ph type="body" idx="4294967295"/>
          </p:nvPr>
        </p:nvSpPr>
        <p:spPr>
          <a:xfrm>
            <a:off x="838200" y="1371600"/>
            <a:ext cx="7315200" cy="4378325"/>
          </a:xfrm>
        </p:spPr>
        <p:txBody>
          <a:bodyPr>
            <a:normAutofit/>
          </a:bodyPr>
          <a:lstStyle/>
          <a:p>
            <a:pPr>
              <a:defRPr/>
            </a:pPr>
            <a:r>
              <a:rPr lang="en-US" dirty="0" smtClean="0"/>
              <a:t>Affect only a tiny fraction of the total Earth’s surface</a:t>
            </a:r>
          </a:p>
          <a:p>
            <a:pPr>
              <a:defRPr/>
            </a:pPr>
            <a:r>
              <a:rPr lang="en-US" dirty="0" smtClean="0"/>
              <a:t>Create a landscape almost totally different from any other </a:t>
            </a:r>
          </a:p>
          <a:p>
            <a:pPr lvl="1">
              <a:defRPr/>
            </a:pPr>
            <a:r>
              <a:rPr lang="en-US" sz="2400" dirty="0" smtClean="0"/>
              <a:t>Waves are agents of erosion</a:t>
            </a:r>
          </a:p>
          <a:p>
            <a:pPr lvl="1">
              <a:defRPr/>
            </a:pPr>
            <a:r>
              <a:rPr lang="en-US" sz="2400" dirty="0" smtClean="0"/>
              <a:t>Currents are agents of transportation and deposition</a:t>
            </a:r>
          </a:p>
          <a:p>
            <a:pPr lvl="1">
              <a:defRPr/>
            </a:pPr>
            <a:r>
              <a:rPr lang="en-US" sz="2400" dirty="0" smtClean="0"/>
              <a:t>Notable land features</a:t>
            </a:r>
          </a:p>
          <a:p>
            <a:pPr lvl="2">
              <a:defRPr/>
            </a:pPr>
            <a:r>
              <a:rPr lang="en-US" sz="2400" dirty="0" smtClean="0"/>
              <a:t>Rocky cliffs, headlands, beaches, and sandbars</a:t>
            </a:r>
          </a:p>
          <a:p>
            <a:pPr>
              <a:defRPr/>
            </a:pPr>
            <a:r>
              <a:rPr lang="en-US" dirty="0" smtClean="0"/>
              <a:t>Beaches the transition between shoreline and water</a:t>
            </a:r>
          </a:p>
        </p:txBody>
      </p:sp>
    </p:spTree>
    <p:extLst>
      <p:ext uri="{BB962C8B-B14F-4D97-AF65-F5344CB8AC3E}">
        <p14:creationId xmlns:p14="http://schemas.microsoft.com/office/powerpoint/2010/main" val="292951196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upload.wikimedia.org/wikipedia/commons/1/11/Coral_reef_diagra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599" y="1066800"/>
            <a:ext cx="6858935" cy="4553998"/>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txBox="1">
            <a:spLocks/>
          </p:cNvSpPr>
          <p:nvPr/>
        </p:nvSpPr>
        <p:spPr>
          <a:xfrm>
            <a:off x="762000" y="-27709"/>
            <a:ext cx="7696200" cy="1143000"/>
          </a:xfrm>
          <a:prstGeom prst="rect">
            <a:avLst/>
          </a:prstGeom>
        </p:spPr>
        <p:txBody>
          <a:bodyPr vert="horz" lIns="91440" tIns="45720" rIns="91440" bIns="45720" rtlCol="0" anchor="b" anchorCtr="0">
            <a:normAutofit/>
          </a:bodyPr>
          <a:lstStyle>
            <a:lvl1pPr algn="ctr" defTabSz="9144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defRPr/>
            </a:pPr>
            <a:r>
              <a:rPr lang="en-US" sz="3600" dirty="0" smtClean="0"/>
              <a:t>Coral Coast</a:t>
            </a:r>
            <a:endParaRPr lang="en-US" sz="3600" dirty="0"/>
          </a:p>
        </p:txBody>
      </p:sp>
    </p:spTree>
    <p:extLst>
      <p:ext uri="{BB962C8B-B14F-4D97-AF65-F5344CB8AC3E}">
        <p14:creationId xmlns:p14="http://schemas.microsoft.com/office/powerpoint/2010/main" val="185264847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descr="http://ocean.si.edu/sites/default/files/imagecache/750xX/photos/BelizeBarrierReef.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8388" y="1524000"/>
            <a:ext cx="6851103" cy="4580304"/>
          </a:xfrm>
          <a:prstGeom prst="rect">
            <a:avLst/>
          </a:prstGeom>
          <a:noFill/>
          <a:extLst>
            <a:ext uri="{909E8E84-426E-40DD-AFC4-6F175D3DCCD1}">
              <a14:hiddenFill xmlns:a14="http://schemas.microsoft.com/office/drawing/2010/main">
                <a:solidFill>
                  <a:srgbClr val="FFFFFF"/>
                </a:solidFill>
              </a14:hiddenFill>
            </a:ext>
          </a:extLst>
        </p:spPr>
      </p:pic>
      <p:sp>
        <p:nvSpPr>
          <p:cNvPr id="6" name="Title 2"/>
          <p:cNvSpPr txBox="1">
            <a:spLocks/>
          </p:cNvSpPr>
          <p:nvPr/>
        </p:nvSpPr>
        <p:spPr>
          <a:xfrm>
            <a:off x="762000" y="-27709"/>
            <a:ext cx="7696200" cy="1143000"/>
          </a:xfrm>
          <a:prstGeom prst="rect">
            <a:avLst/>
          </a:prstGeom>
        </p:spPr>
        <p:txBody>
          <a:bodyPr vert="horz" lIns="91440" tIns="45720" rIns="91440" bIns="45720" rtlCol="0" anchor="b" anchorCtr="0">
            <a:normAutofit/>
          </a:bodyPr>
          <a:lstStyle>
            <a:lvl1pPr algn="ctr" defTabSz="9144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defRPr/>
            </a:pPr>
            <a:r>
              <a:rPr lang="en-US" sz="3600" dirty="0" smtClean="0"/>
              <a:t>Volcanic Coral Reef</a:t>
            </a:r>
            <a:endParaRPr lang="en-US" sz="3600" dirty="0"/>
          </a:p>
        </p:txBody>
      </p:sp>
    </p:spTree>
    <p:extLst>
      <p:ext uri="{BB962C8B-B14F-4D97-AF65-F5344CB8AC3E}">
        <p14:creationId xmlns:p14="http://schemas.microsoft.com/office/powerpoint/2010/main" val="398777373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228600" y="914400"/>
            <a:ext cx="8610600" cy="5334000"/>
          </a:xfrm>
        </p:spPr>
        <p:txBody>
          <a:bodyPr>
            <a:noAutofit/>
          </a:bodyPr>
          <a:lstStyle/>
          <a:p>
            <a:pPr lvl="0">
              <a:buClr>
                <a:srgbClr val="AD0101"/>
              </a:buClr>
              <a:defRPr/>
            </a:pPr>
            <a:r>
              <a:rPr lang="en-US" b="1" u="sng" dirty="0" smtClean="0"/>
              <a:t>Human interference with natural shore processes has caused considerable  coastal erosion – 	</a:t>
            </a:r>
          </a:p>
          <a:p>
            <a:pPr marL="0" lvl="0" indent="0">
              <a:buClr>
                <a:srgbClr val="AD0101"/>
              </a:buClr>
              <a:buNone/>
              <a:defRPr/>
            </a:pPr>
            <a:endParaRPr lang="en-US" dirty="0" smtClean="0"/>
          </a:p>
          <a:p>
            <a:pPr lvl="1">
              <a:buClr>
                <a:srgbClr val="AD0101"/>
              </a:buClr>
              <a:defRPr/>
            </a:pPr>
            <a:r>
              <a:rPr lang="en-US" dirty="0" smtClean="0"/>
              <a:t>Efforts to sop coastal erosion involve engineering structures to impede the transport</a:t>
            </a:r>
          </a:p>
          <a:p>
            <a:pPr lvl="1">
              <a:buClr>
                <a:srgbClr val="AD0101"/>
              </a:buClr>
              <a:defRPr/>
            </a:pPr>
            <a:r>
              <a:rPr lang="en-US" dirty="0" smtClean="0"/>
              <a:t>These artificial barriers interrupt the movement of sand, causing beaches to grow in some areas and erode in others</a:t>
            </a:r>
          </a:p>
          <a:p>
            <a:pPr lvl="1">
              <a:buClr>
                <a:srgbClr val="AD0101"/>
              </a:buClr>
              <a:defRPr/>
            </a:pPr>
            <a:r>
              <a:rPr lang="en-US" dirty="0" smtClean="0"/>
              <a:t>This saves valuable beachfront property</a:t>
            </a:r>
          </a:p>
          <a:p>
            <a:pPr marL="320040" lvl="1" indent="0">
              <a:buClr>
                <a:srgbClr val="AD0101"/>
              </a:buClr>
              <a:buNone/>
              <a:defRPr/>
            </a:pPr>
            <a:endParaRPr lang="en-US" dirty="0" smtClean="0"/>
          </a:p>
        </p:txBody>
      </p:sp>
      <p:sp>
        <p:nvSpPr>
          <p:cNvPr id="3" name="Title 2"/>
          <p:cNvSpPr>
            <a:spLocks noGrp="1"/>
          </p:cNvSpPr>
          <p:nvPr>
            <p:ph type="title" idx="4294967295"/>
          </p:nvPr>
        </p:nvSpPr>
        <p:spPr>
          <a:xfrm>
            <a:off x="533400" y="-228600"/>
            <a:ext cx="8305800" cy="1143000"/>
          </a:xfrm>
        </p:spPr>
        <p:txBody>
          <a:bodyPr>
            <a:normAutofit/>
          </a:bodyPr>
          <a:lstStyle/>
          <a:p>
            <a:pPr>
              <a:defRPr/>
            </a:pPr>
            <a:r>
              <a:rPr lang="en-US" sz="3600" dirty="0" smtClean="0"/>
              <a:t>Human Interaction with Coastal Processes</a:t>
            </a:r>
            <a:endParaRPr lang="en-US" sz="3600"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www.igert.org/system/content_item_assets/images/119/original/0504103_2008_Figure_1.jpg?12415777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44930" y="381000"/>
            <a:ext cx="6629400" cy="568108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381000" y="990600"/>
            <a:ext cx="9525000" cy="5334000"/>
          </a:xfrm>
        </p:spPr>
        <p:txBody>
          <a:bodyPr>
            <a:noAutofit/>
          </a:bodyPr>
          <a:lstStyle/>
          <a:p>
            <a:pPr lvl="2">
              <a:buClr>
                <a:srgbClr val="AD0101"/>
              </a:buClr>
              <a:defRPr/>
            </a:pPr>
            <a:r>
              <a:rPr lang="en-US" sz="2200" b="1" u="sng" dirty="0" smtClean="0">
                <a:solidFill>
                  <a:srgbClr val="303030"/>
                </a:solidFill>
              </a:rPr>
              <a:t>Dams</a:t>
            </a:r>
            <a:r>
              <a:rPr lang="en-US" sz="2200" dirty="0" smtClean="0">
                <a:solidFill>
                  <a:srgbClr val="303030"/>
                </a:solidFill>
              </a:rPr>
              <a:t> </a:t>
            </a:r>
            <a:r>
              <a:rPr lang="en-US" sz="2200" dirty="0">
                <a:solidFill>
                  <a:srgbClr val="303030"/>
                </a:solidFill>
              </a:rPr>
              <a:t>- built so less sediment reaches the mouth of rivers </a:t>
            </a:r>
          </a:p>
          <a:p>
            <a:pPr lvl="3">
              <a:buClr>
                <a:srgbClr val="AD0101"/>
              </a:buClr>
              <a:defRPr/>
            </a:pPr>
            <a:r>
              <a:rPr lang="en-US" sz="2200" dirty="0">
                <a:solidFill>
                  <a:srgbClr val="303030"/>
                </a:solidFill>
              </a:rPr>
              <a:t>Changes beaches</a:t>
            </a:r>
          </a:p>
          <a:p>
            <a:pPr lvl="2">
              <a:buClr>
                <a:srgbClr val="AD0101"/>
              </a:buClr>
              <a:defRPr/>
            </a:pPr>
            <a:r>
              <a:rPr lang="en-US" sz="2200" b="1" u="sng" dirty="0">
                <a:solidFill>
                  <a:srgbClr val="303030"/>
                </a:solidFill>
              </a:rPr>
              <a:t>Artificial structures</a:t>
            </a:r>
            <a:r>
              <a:rPr lang="en-US" sz="2200" dirty="0">
                <a:solidFill>
                  <a:srgbClr val="303030"/>
                </a:solidFill>
              </a:rPr>
              <a:t> - built to stabilize beaches </a:t>
            </a:r>
          </a:p>
          <a:p>
            <a:pPr lvl="3">
              <a:buClr>
                <a:srgbClr val="AD0101"/>
              </a:buClr>
              <a:defRPr/>
            </a:pPr>
            <a:r>
              <a:rPr lang="en-US" sz="2200" dirty="0">
                <a:solidFill>
                  <a:srgbClr val="303030"/>
                </a:solidFill>
              </a:rPr>
              <a:t>Reduces sediment transport down shore</a:t>
            </a:r>
          </a:p>
          <a:p>
            <a:pPr lvl="3">
              <a:buClr>
                <a:srgbClr val="AD0101"/>
              </a:buClr>
              <a:defRPr/>
            </a:pPr>
            <a:r>
              <a:rPr lang="en-US" sz="2200" dirty="0">
                <a:solidFill>
                  <a:srgbClr val="303030"/>
                </a:solidFill>
              </a:rPr>
              <a:t>Dumping tons of sand up-current from beach, doesn’t </a:t>
            </a:r>
            <a:r>
              <a:rPr lang="en-US" sz="2200" dirty="0" smtClean="0">
                <a:solidFill>
                  <a:srgbClr val="303030"/>
                </a:solidFill>
              </a:rPr>
              <a:t>work</a:t>
            </a:r>
            <a:endParaRPr lang="en-US" sz="2200" dirty="0" smtClean="0"/>
          </a:p>
          <a:p>
            <a:pPr lvl="2">
              <a:defRPr/>
            </a:pPr>
            <a:r>
              <a:rPr lang="en-US" sz="2200" b="1" u="sng" dirty="0" smtClean="0"/>
              <a:t>Groin</a:t>
            </a:r>
            <a:r>
              <a:rPr lang="en-US" sz="2200" dirty="0" smtClean="0"/>
              <a:t> – short wall or dam built from a beach to impede longshore currents and force sand deposition</a:t>
            </a:r>
          </a:p>
          <a:p>
            <a:pPr lvl="3">
              <a:defRPr/>
            </a:pPr>
            <a:r>
              <a:rPr lang="en-US" sz="2200" dirty="0" smtClean="0"/>
              <a:t>Problem erosion breaks down the groin </a:t>
            </a:r>
          </a:p>
          <a:p>
            <a:pPr lvl="3">
              <a:defRPr/>
            </a:pPr>
            <a:r>
              <a:rPr lang="en-US" sz="2200" dirty="0" smtClean="0"/>
              <a:t>A field of groins are built</a:t>
            </a:r>
          </a:p>
          <a:p>
            <a:pPr lvl="2">
              <a:defRPr/>
            </a:pPr>
            <a:r>
              <a:rPr lang="en-US" sz="2200" b="1" u="sng" dirty="0" smtClean="0"/>
              <a:t>Jetties </a:t>
            </a:r>
            <a:r>
              <a:rPr lang="en-US" sz="2200" dirty="0" smtClean="0"/>
              <a:t>– Built in pairs on either side of a river or harbor entrance</a:t>
            </a:r>
          </a:p>
          <a:p>
            <a:pPr lvl="3">
              <a:defRPr/>
            </a:pPr>
            <a:r>
              <a:rPr lang="en-US" sz="2200" dirty="0" smtClean="0"/>
              <a:t>Confines the flow of water into a narrow zone</a:t>
            </a:r>
          </a:p>
          <a:p>
            <a:pPr lvl="3">
              <a:defRPr/>
            </a:pPr>
            <a:r>
              <a:rPr lang="en-US" sz="2200" dirty="0" smtClean="0"/>
              <a:t>Keeping the sand in motion and inhibiting its deposition in the navigation channel</a:t>
            </a:r>
          </a:p>
        </p:txBody>
      </p:sp>
      <p:sp>
        <p:nvSpPr>
          <p:cNvPr id="3" name="Title 2"/>
          <p:cNvSpPr>
            <a:spLocks noGrp="1"/>
          </p:cNvSpPr>
          <p:nvPr>
            <p:ph type="title" idx="4294967295"/>
          </p:nvPr>
        </p:nvSpPr>
        <p:spPr>
          <a:xfrm>
            <a:off x="381000" y="-228600"/>
            <a:ext cx="8305800" cy="1143000"/>
          </a:xfrm>
        </p:spPr>
        <p:txBody>
          <a:bodyPr>
            <a:normAutofit/>
          </a:bodyPr>
          <a:lstStyle/>
          <a:p>
            <a:pPr>
              <a:defRPr/>
            </a:pPr>
            <a:r>
              <a:rPr lang="en-US" sz="3600" dirty="0" smtClean="0"/>
              <a:t>Human Alterations on Coastal Areas</a:t>
            </a:r>
            <a:endParaRPr lang="en-US" sz="3600" dirty="0"/>
          </a:p>
        </p:txBody>
      </p:sp>
      <p:graphicFrame>
        <p:nvGraphicFramePr>
          <p:cNvPr id="8194" name="Object 2"/>
          <p:cNvGraphicFramePr>
            <a:graphicFrameLocks noChangeAspect="1"/>
          </p:cNvGraphicFramePr>
          <p:nvPr/>
        </p:nvGraphicFramePr>
        <p:xfrm>
          <a:off x="0" y="6170613"/>
          <a:ext cx="1739900" cy="687387"/>
        </p:xfrm>
        <a:graphic>
          <a:graphicData uri="http://schemas.openxmlformats.org/presentationml/2006/ole">
            <mc:AlternateContent xmlns:mc="http://schemas.openxmlformats.org/markup-compatibility/2006">
              <mc:Choice xmlns:v="urn:schemas-microsoft-com:vml" Requires="v">
                <p:oleObj spid="_x0000_s15365" name="Packager Shell Object" showAsIcon="1" r:id="rId3" imgW="1739880" imgH="686880" progId="Package">
                  <p:embed/>
                </p:oleObj>
              </mc:Choice>
              <mc:Fallback>
                <p:oleObj name="Packager Shell Object" showAsIcon="1" r:id="rId3" imgW="1739880" imgH="686880" progId="Packag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170613"/>
                        <a:ext cx="1739900" cy="687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19349187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1143000" y="-15834"/>
            <a:ext cx="6934200" cy="1143000"/>
          </a:xfrm>
        </p:spPr>
        <p:txBody>
          <a:bodyPr/>
          <a:lstStyle/>
          <a:p>
            <a:pPr>
              <a:defRPr/>
            </a:pPr>
            <a:r>
              <a:rPr lang="en-US" dirty="0" smtClean="0"/>
              <a:t>Coastal Landforms </a:t>
            </a:r>
            <a:endParaRPr lang="en-US" dirty="0"/>
          </a:p>
        </p:txBody>
      </p:sp>
      <p:pic>
        <p:nvPicPr>
          <p:cNvPr id="10242" name="Picture 2" descr="http://clasfaculty.ucdenver.edu/callen/1202/Landscapes/KarCoast/Coastal/LandformDepositionDia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143000"/>
            <a:ext cx="7620000" cy="460048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381000" y="990600"/>
            <a:ext cx="8534400" cy="5334000"/>
          </a:xfrm>
        </p:spPr>
        <p:txBody>
          <a:bodyPr>
            <a:noAutofit/>
          </a:bodyPr>
          <a:lstStyle/>
          <a:p>
            <a:pPr>
              <a:buClr>
                <a:srgbClr val="AD0101"/>
              </a:buClr>
              <a:defRPr/>
            </a:pPr>
            <a:r>
              <a:rPr lang="en-US" sz="2600" dirty="0" smtClean="0"/>
              <a:t>People generally perceive land as being stable and permanent</a:t>
            </a:r>
          </a:p>
          <a:p>
            <a:pPr>
              <a:buClr>
                <a:srgbClr val="AD0101"/>
              </a:buClr>
              <a:defRPr/>
            </a:pPr>
            <a:r>
              <a:rPr lang="en-US" sz="2600" dirty="0" smtClean="0"/>
              <a:t>This is appropriate for many areas, but coastlines are dynamic, shorelines erode, accumulate, and move in time frames of months and years</a:t>
            </a:r>
          </a:p>
          <a:p>
            <a:pPr>
              <a:buClr>
                <a:srgbClr val="AD0101"/>
              </a:buClr>
              <a:defRPr/>
            </a:pPr>
            <a:r>
              <a:rPr lang="en-US" sz="2600" dirty="0" smtClean="0"/>
              <a:t>Even though people are told of the dangers of the erosion of coastal areas, they keep building closer, they treat them with no care, and they don’t realize the damage they do in a very short time.</a:t>
            </a:r>
          </a:p>
        </p:txBody>
      </p:sp>
      <p:sp>
        <p:nvSpPr>
          <p:cNvPr id="3" name="Title 2"/>
          <p:cNvSpPr>
            <a:spLocks noGrp="1"/>
          </p:cNvSpPr>
          <p:nvPr>
            <p:ph type="title" idx="4294967295"/>
          </p:nvPr>
        </p:nvSpPr>
        <p:spPr>
          <a:xfrm>
            <a:off x="381000" y="-228600"/>
            <a:ext cx="8305800" cy="1143000"/>
          </a:xfrm>
        </p:spPr>
        <p:txBody>
          <a:bodyPr>
            <a:normAutofit fontScale="90000"/>
          </a:bodyPr>
          <a:lstStyle/>
          <a:p>
            <a:pPr>
              <a:defRPr/>
            </a:pPr>
            <a:r>
              <a:rPr lang="en-US" sz="3600" dirty="0" smtClean="0"/>
              <a:t>Perception of and Adjustment to Coastal Hazards</a:t>
            </a:r>
            <a:endParaRPr lang="en-US" sz="3600" dirty="0"/>
          </a:p>
        </p:txBody>
      </p:sp>
    </p:spTree>
    <p:extLst>
      <p:ext uri="{BB962C8B-B14F-4D97-AF65-F5344CB8AC3E}">
        <p14:creationId xmlns:p14="http://schemas.microsoft.com/office/powerpoint/2010/main" val="110360843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381000" y="990600"/>
            <a:ext cx="8534400" cy="5334000"/>
          </a:xfrm>
        </p:spPr>
        <p:txBody>
          <a:bodyPr>
            <a:noAutofit/>
          </a:bodyPr>
          <a:lstStyle/>
          <a:p>
            <a:pPr>
              <a:buClr>
                <a:srgbClr val="AD0101"/>
              </a:buClr>
              <a:defRPr/>
            </a:pPr>
            <a:r>
              <a:rPr lang="en-US" sz="2600" dirty="0" smtClean="0"/>
              <a:t>There are ways we can adjust to shorelines with strong currents, coastal erosion, and rising sea level.</a:t>
            </a:r>
            <a:endParaRPr lang="en-US" dirty="0"/>
          </a:p>
          <a:p>
            <a:pPr>
              <a:buClr>
                <a:srgbClr val="AD0101"/>
              </a:buClr>
              <a:defRPr/>
            </a:pPr>
            <a:r>
              <a:rPr lang="en-US" sz="2600" dirty="0" smtClean="0"/>
              <a:t>There are three adjustments that will help with coastal erosion categories</a:t>
            </a:r>
          </a:p>
          <a:p>
            <a:pPr lvl="1">
              <a:buClr>
                <a:srgbClr val="AD0101"/>
              </a:buClr>
              <a:defRPr/>
            </a:pPr>
            <a:r>
              <a:rPr lang="en-US" dirty="0" smtClean="0"/>
              <a:t>Beach nourishment that tends to imitate natural processes –the “soft solution”</a:t>
            </a:r>
          </a:p>
          <a:p>
            <a:pPr lvl="1">
              <a:buClr>
                <a:srgbClr val="AD0101"/>
              </a:buClr>
              <a:defRPr/>
            </a:pPr>
            <a:r>
              <a:rPr lang="en-US" dirty="0" smtClean="0"/>
              <a:t>Shoreline stabilization through structures, such as groins and seawalls– “hard solution”</a:t>
            </a:r>
          </a:p>
          <a:p>
            <a:pPr lvl="1">
              <a:buClr>
                <a:srgbClr val="AD0101"/>
              </a:buClr>
              <a:defRPr/>
            </a:pPr>
            <a:r>
              <a:rPr lang="en-US" dirty="0" smtClean="0"/>
              <a:t>Land-use change that attempts t avoid the problem by not building in hazardous areas or by relocation of threatened buildings – the “managed </a:t>
            </a:r>
            <a:r>
              <a:rPr lang="en-US" smtClean="0"/>
              <a:t>retreat solution.”</a:t>
            </a:r>
            <a:endParaRPr lang="en-US" dirty="0" smtClean="0"/>
          </a:p>
        </p:txBody>
      </p:sp>
      <p:sp>
        <p:nvSpPr>
          <p:cNvPr id="3" name="Title 2"/>
          <p:cNvSpPr>
            <a:spLocks noGrp="1"/>
          </p:cNvSpPr>
          <p:nvPr>
            <p:ph type="title" idx="4294967295"/>
          </p:nvPr>
        </p:nvSpPr>
        <p:spPr>
          <a:xfrm>
            <a:off x="381000" y="-228600"/>
            <a:ext cx="8305800" cy="1143000"/>
          </a:xfrm>
        </p:spPr>
        <p:txBody>
          <a:bodyPr>
            <a:normAutofit/>
          </a:bodyPr>
          <a:lstStyle/>
          <a:p>
            <a:pPr>
              <a:defRPr/>
            </a:pPr>
            <a:r>
              <a:rPr lang="en-US" sz="3600" dirty="0" smtClean="0"/>
              <a:t>Adjustment to Coastal Hazards</a:t>
            </a:r>
            <a:endParaRPr lang="en-US" sz="3600" dirty="0"/>
          </a:p>
        </p:txBody>
      </p:sp>
    </p:spTree>
    <p:extLst>
      <p:ext uri="{BB962C8B-B14F-4D97-AF65-F5344CB8AC3E}">
        <p14:creationId xmlns:p14="http://schemas.microsoft.com/office/powerpoint/2010/main" val="17785500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33400" y="533400"/>
            <a:ext cx="8229600" cy="838200"/>
          </a:xfrm>
        </p:spPr>
        <p:txBody>
          <a:bodyPr>
            <a:normAutofit/>
          </a:bodyPr>
          <a:lstStyle/>
          <a:p>
            <a:pPr>
              <a:defRPr/>
            </a:pPr>
            <a:r>
              <a:rPr lang="en-US" sz="3600" dirty="0" smtClean="0"/>
              <a:t>Coastal Hazards </a:t>
            </a:r>
            <a:endParaRPr lang="en-US" sz="3600" dirty="0"/>
          </a:p>
        </p:txBody>
      </p:sp>
      <p:sp>
        <p:nvSpPr>
          <p:cNvPr id="3" name="Text Placeholder 2"/>
          <p:cNvSpPr>
            <a:spLocks noGrp="1"/>
          </p:cNvSpPr>
          <p:nvPr>
            <p:ph type="body" idx="4294967295"/>
          </p:nvPr>
        </p:nvSpPr>
        <p:spPr>
          <a:xfrm>
            <a:off x="304800" y="1371600"/>
            <a:ext cx="8458200" cy="4343400"/>
          </a:xfrm>
        </p:spPr>
        <p:txBody>
          <a:bodyPr>
            <a:normAutofit/>
          </a:bodyPr>
          <a:lstStyle/>
          <a:p>
            <a:pPr>
              <a:defRPr/>
            </a:pPr>
            <a:r>
              <a:rPr lang="en-US" dirty="0" smtClean="0"/>
              <a:t>The most </a:t>
            </a:r>
            <a:r>
              <a:rPr lang="en-US" b="1" dirty="0" smtClean="0"/>
              <a:t>serious coastal hazards </a:t>
            </a:r>
            <a:r>
              <a:rPr lang="en-US" dirty="0" smtClean="0"/>
              <a:t>are the following for coastal areas</a:t>
            </a:r>
          </a:p>
          <a:p>
            <a:pPr lvl="1">
              <a:defRPr/>
            </a:pPr>
            <a:r>
              <a:rPr lang="en-US" u="sng" dirty="0" smtClean="0"/>
              <a:t>Strong coastal currents, rip currents generated surf zones and tidal currents in narrow bays and channels</a:t>
            </a:r>
          </a:p>
          <a:p>
            <a:pPr lvl="1">
              <a:defRPr/>
            </a:pPr>
            <a:r>
              <a:rPr lang="en-US" u="sng" dirty="0" smtClean="0"/>
              <a:t>Coastal erosion producing considerable property damage </a:t>
            </a:r>
          </a:p>
          <a:p>
            <a:pPr lvl="1">
              <a:defRPr/>
            </a:pPr>
            <a:r>
              <a:rPr lang="en-US" u="sng" dirty="0" smtClean="0"/>
              <a:t>Storm surge from cyclones which can claim many lives and enormous property damage</a:t>
            </a:r>
          </a:p>
          <a:p>
            <a:pPr lvl="1">
              <a:defRPr/>
            </a:pPr>
            <a:r>
              <a:rPr lang="en-US" u="sng" dirty="0" smtClean="0"/>
              <a:t>Occasionally tsunamis can be particularly hazardous to coastal areas on the Pacific Coast </a:t>
            </a:r>
          </a:p>
        </p:txBody>
      </p:sp>
    </p:spTree>
    <p:extLst>
      <p:ext uri="{BB962C8B-B14F-4D97-AF65-F5344CB8AC3E}">
        <p14:creationId xmlns:p14="http://schemas.microsoft.com/office/powerpoint/2010/main" val="34100250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066800" y="304800"/>
            <a:ext cx="6934200" cy="1143000"/>
          </a:xfrm>
        </p:spPr>
        <p:txBody>
          <a:bodyPr/>
          <a:lstStyle/>
          <a:p>
            <a:pPr>
              <a:defRPr/>
            </a:pPr>
            <a:r>
              <a:rPr lang="en-US" dirty="0" smtClean="0"/>
              <a:t>Coastal Processes</a:t>
            </a:r>
            <a:endParaRPr lang="en-US" dirty="0"/>
          </a:p>
        </p:txBody>
      </p:sp>
      <p:sp>
        <p:nvSpPr>
          <p:cNvPr id="3" name="Text Placeholder 2"/>
          <p:cNvSpPr>
            <a:spLocks noGrp="1"/>
          </p:cNvSpPr>
          <p:nvPr>
            <p:ph type="body" idx="4294967295"/>
          </p:nvPr>
        </p:nvSpPr>
        <p:spPr>
          <a:xfrm>
            <a:off x="609600" y="1295400"/>
            <a:ext cx="7315200" cy="4683125"/>
          </a:xfrm>
        </p:spPr>
        <p:txBody>
          <a:bodyPr>
            <a:normAutofit/>
          </a:bodyPr>
          <a:lstStyle/>
          <a:p>
            <a:pPr>
              <a:defRPr/>
            </a:pPr>
            <a:r>
              <a:rPr lang="en-US" dirty="0" smtClean="0"/>
              <a:t>Coastlines extend for hundreds of thousands of kilometers.</a:t>
            </a:r>
          </a:p>
          <a:p>
            <a:pPr>
              <a:defRPr/>
            </a:pPr>
            <a:r>
              <a:rPr lang="en-US" dirty="0" smtClean="0"/>
              <a:t>Every kind of structure, relief, and topography can be found along coastlines</a:t>
            </a:r>
          </a:p>
          <a:p>
            <a:pPr>
              <a:defRPr/>
            </a:pPr>
            <a:r>
              <a:rPr lang="en-US" dirty="0" smtClean="0"/>
              <a:t>Distinctiveness of the coastal milieu</a:t>
            </a:r>
          </a:p>
          <a:p>
            <a:pPr lvl="1">
              <a:defRPr/>
            </a:pPr>
            <a:r>
              <a:rPr lang="en-US" sz="2400" dirty="0" smtClean="0"/>
              <a:t>Interface three major components </a:t>
            </a:r>
          </a:p>
          <a:p>
            <a:pPr lvl="2">
              <a:defRPr/>
            </a:pPr>
            <a:r>
              <a:rPr lang="en-US" sz="2400" b="1" u="sng" dirty="0" smtClean="0"/>
              <a:t>Lithosphere, hydrosphere, and atmosphere</a:t>
            </a:r>
          </a:p>
          <a:p>
            <a:pPr lvl="2">
              <a:defRPr/>
            </a:pPr>
            <a:r>
              <a:rPr lang="en-US" sz="2400" b="1" u="sng" dirty="0" smtClean="0"/>
              <a:t>Dynamic and highly energetic, restless motions of the waters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295400" y="228600"/>
            <a:ext cx="6934200" cy="1039813"/>
          </a:xfrm>
        </p:spPr>
        <p:txBody>
          <a:bodyPr/>
          <a:lstStyle/>
          <a:p>
            <a:pPr>
              <a:defRPr/>
            </a:pPr>
            <a:r>
              <a:rPr lang="en-US" dirty="0" smtClean="0"/>
              <a:t>Coastal Processes</a:t>
            </a:r>
            <a:endParaRPr lang="en-US" dirty="0"/>
          </a:p>
        </p:txBody>
      </p:sp>
      <p:sp>
        <p:nvSpPr>
          <p:cNvPr id="3" name="Text Placeholder 2"/>
          <p:cNvSpPr>
            <a:spLocks noGrp="1"/>
          </p:cNvSpPr>
          <p:nvPr>
            <p:ph type="body" idx="4294967295"/>
          </p:nvPr>
        </p:nvSpPr>
        <p:spPr>
          <a:xfrm>
            <a:off x="1066800" y="1295400"/>
            <a:ext cx="6858000" cy="4530725"/>
          </a:xfrm>
        </p:spPr>
        <p:txBody>
          <a:bodyPr>
            <a:normAutofit/>
          </a:bodyPr>
          <a:lstStyle/>
          <a:p>
            <a:pPr>
              <a:defRPr/>
            </a:pPr>
            <a:r>
              <a:rPr lang="en-US" dirty="0" smtClean="0"/>
              <a:t>Along with water, </a:t>
            </a:r>
            <a:r>
              <a:rPr lang="en-US" b="1" u="sng" dirty="0" smtClean="0"/>
              <a:t>wind </a:t>
            </a:r>
            <a:r>
              <a:rPr lang="en-US" dirty="0" smtClean="0"/>
              <a:t>has greater influence on the topography because surface of a large body of water can be deformed abruptly and rapidly by wind action.</a:t>
            </a:r>
          </a:p>
          <a:p>
            <a:pPr>
              <a:defRPr/>
            </a:pPr>
            <a:r>
              <a:rPr lang="en-US" dirty="0" smtClean="0"/>
              <a:t>The deformation of water surface creates waves and ocean currents </a:t>
            </a:r>
          </a:p>
          <a:p>
            <a:pPr lvl="1">
              <a:defRPr/>
            </a:pPr>
            <a:r>
              <a:rPr lang="en-US" dirty="0" smtClean="0"/>
              <a:t>Shapes the coastlines </a:t>
            </a:r>
          </a:p>
          <a:p>
            <a:pPr lvl="1">
              <a:defRPr/>
            </a:pPr>
            <a:r>
              <a:rPr lang="en-US" dirty="0" smtClean="0"/>
              <a:t>Produces topographic features found around the world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685800" y="1295400"/>
            <a:ext cx="7924800" cy="3921125"/>
          </a:xfrm>
        </p:spPr>
        <p:txBody>
          <a:bodyPr/>
          <a:lstStyle/>
          <a:p>
            <a:pPr>
              <a:defRPr/>
            </a:pPr>
            <a:r>
              <a:rPr lang="en-US" u="sng" dirty="0" smtClean="0"/>
              <a:t>Exceptions to these processes</a:t>
            </a:r>
          </a:p>
          <a:p>
            <a:pPr lvl="1">
              <a:defRPr/>
            </a:pPr>
            <a:r>
              <a:rPr lang="en-US" b="1" dirty="0" smtClean="0"/>
              <a:t>Along lake shores</a:t>
            </a:r>
            <a:r>
              <a:rPr lang="en-US" dirty="0" smtClean="0"/>
              <a:t>, ranges in tides too small and insignificant to landform development</a:t>
            </a:r>
          </a:p>
          <a:p>
            <a:pPr lvl="1">
              <a:defRPr/>
            </a:pPr>
            <a:r>
              <a:rPr lang="en-US" dirty="0" smtClean="0"/>
              <a:t>Causes of </a:t>
            </a:r>
            <a:r>
              <a:rPr lang="en-US" b="1" dirty="0" smtClean="0"/>
              <a:t>sea-level fluctuations are quite different from the causes of lake level fluctuations</a:t>
            </a:r>
          </a:p>
          <a:p>
            <a:pPr lvl="1">
              <a:defRPr/>
            </a:pPr>
            <a:r>
              <a:rPr lang="en-US" b="1" dirty="0" smtClean="0"/>
              <a:t>Coral reefs are built only in tropical and sub-tropical oceans, not in lakes</a:t>
            </a:r>
            <a:endParaRPr lang="en-US" b="1" dirty="0"/>
          </a:p>
        </p:txBody>
      </p:sp>
      <p:sp>
        <p:nvSpPr>
          <p:cNvPr id="3" name="Title 2"/>
          <p:cNvSpPr>
            <a:spLocks noGrp="1"/>
          </p:cNvSpPr>
          <p:nvPr>
            <p:ph type="title" idx="4294967295"/>
          </p:nvPr>
        </p:nvSpPr>
        <p:spPr>
          <a:xfrm>
            <a:off x="1143000" y="228600"/>
            <a:ext cx="6934200" cy="1143000"/>
          </a:xfrm>
        </p:spPr>
        <p:txBody>
          <a:bodyPr/>
          <a:lstStyle/>
          <a:p>
            <a:pPr>
              <a:defRPr/>
            </a:pPr>
            <a:r>
              <a:rPr lang="en-US" dirty="0" smtClean="0"/>
              <a:t>Coastal Processes</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371600" y="381000"/>
            <a:ext cx="6934200" cy="1143000"/>
          </a:xfrm>
        </p:spPr>
        <p:txBody>
          <a:bodyPr/>
          <a:lstStyle/>
          <a:p>
            <a:pPr>
              <a:defRPr/>
            </a:pPr>
            <a:r>
              <a:rPr lang="en-US" dirty="0" smtClean="0"/>
              <a:t>Coastal Processes </a:t>
            </a:r>
            <a:endParaRPr lang="en-US" dirty="0"/>
          </a:p>
        </p:txBody>
      </p:sp>
      <p:sp>
        <p:nvSpPr>
          <p:cNvPr id="3" name="Text Placeholder 2"/>
          <p:cNvSpPr>
            <a:spLocks noGrp="1"/>
          </p:cNvSpPr>
          <p:nvPr>
            <p:ph type="body" idx="4294967295"/>
          </p:nvPr>
        </p:nvSpPr>
        <p:spPr>
          <a:xfrm>
            <a:off x="990600" y="1524000"/>
            <a:ext cx="7467600" cy="4530725"/>
          </a:xfrm>
        </p:spPr>
        <p:txBody>
          <a:bodyPr>
            <a:normAutofit/>
          </a:bodyPr>
          <a:lstStyle/>
          <a:p>
            <a:pPr>
              <a:defRPr/>
            </a:pPr>
            <a:r>
              <a:rPr lang="en-US" b="1" u="sng" dirty="0" smtClean="0"/>
              <a:t>Daily Tidal </a:t>
            </a:r>
            <a:r>
              <a:rPr lang="en-US" dirty="0" smtClean="0"/>
              <a:t>- fluctuations move enormous amounts of water</a:t>
            </a:r>
          </a:p>
          <a:p>
            <a:pPr>
              <a:defRPr/>
            </a:pPr>
            <a:r>
              <a:rPr lang="en-US" b="1" u="sng" dirty="0" smtClean="0"/>
              <a:t>Diastrophic</a:t>
            </a:r>
            <a:r>
              <a:rPr lang="en-US" dirty="0" smtClean="0"/>
              <a:t> (like Earthquakes) – contribute to water motion </a:t>
            </a:r>
          </a:p>
          <a:p>
            <a:pPr>
              <a:defRPr/>
            </a:pPr>
            <a:r>
              <a:rPr lang="en-US" b="1" u="sng" dirty="0" smtClean="0"/>
              <a:t>Long term variations in sea or lake level </a:t>
            </a:r>
            <a:r>
              <a:rPr lang="en-US" dirty="0" smtClean="0"/>
              <a:t>caused by tectonic forces</a:t>
            </a:r>
          </a:p>
          <a:p>
            <a:pPr>
              <a:defRPr/>
            </a:pPr>
            <a:r>
              <a:rPr lang="en-US" b="1" u="sng" dirty="0" err="1" smtClean="0"/>
              <a:t>Eustatic</a:t>
            </a:r>
            <a:r>
              <a:rPr lang="en-US" b="1" u="sng" dirty="0" smtClean="0"/>
              <a:t> sea-level- decrease or increase in sea level</a:t>
            </a:r>
            <a:r>
              <a:rPr lang="en-US" dirty="0" smtClean="0"/>
              <a:t>, in the world oceans</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8052</TotalTime>
  <Words>2389</Words>
  <Application>Microsoft Office PowerPoint</Application>
  <PresentationFormat>On-screen Show (4:3)</PresentationFormat>
  <Paragraphs>291</Paragraphs>
  <Slides>47</Slides>
  <Notes>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47</vt:i4>
      </vt:variant>
    </vt:vector>
  </HeadingPairs>
  <TitlesOfParts>
    <vt:vector size="50" baseType="lpstr">
      <vt:lpstr>NewsPrint</vt:lpstr>
      <vt:lpstr>Package</vt:lpstr>
      <vt:lpstr>Packager Shell Object</vt:lpstr>
      <vt:lpstr>Coastal Hazards</vt:lpstr>
      <vt:lpstr>Learning Objectives</vt:lpstr>
      <vt:lpstr>Coastal Topography </vt:lpstr>
      <vt:lpstr>Impact of Waves and Currents on the Landscape</vt:lpstr>
      <vt:lpstr>Coastal Hazards </vt:lpstr>
      <vt:lpstr>Coastal Processes</vt:lpstr>
      <vt:lpstr>Coastal Processes</vt:lpstr>
      <vt:lpstr>Coastal Processes</vt:lpstr>
      <vt:lpstr>Coastal Processes </vt:lpstr>
      <vt:lpstr>Coastal Landforms</vt:lpstr>
      <vt:lpstr>Coastal Landforms</vt:lpstr>
      <vt:lpstr>Waves</vt:lpstr>
      <vt:lpstr>Parts and Measurements of Waves </vt:lpstr>
      <vt:lpstr>Parts and Measurements of Waves</vt:lpstr>
      <vt:lpstr>PowerPoint Presentation</vt:lpstr>
      <vt:lpstr>Waves</vt:lpstr>
      <vt:lpstr>Waves</vt:lpstr>
      <vt:lpstr>Waves of Oscillation and Transition</vt:lpstr>
      <vt:lpstr>Waves of Transition</vt:lpstr>
      <vt:lpstr>Waves of Transition</vt:lpstr>
      <vt:lpstr>Changes in Sea Level &amp; Lake Level</vt:lpstr>
      <vt:lpstr>Wave Erosion</vt:lpstr>
      <vt:lpstr>PowerPoint Presentation</vt:lpstr>
      <vt:lpstr>Wave Erosion</vt:lpstr>
      <vt:lpstr>Effects of Coastal Processes</vt:lpstr>
      <vt:lpstr>PowerPoint Presentation</vt:lpstr>
      <vt:lpstr>Beach Form and Processes</vt:lpstr>
      <vt:lpstr>PowerPoint Presentation</vt:lpstr>
      <vt:lpstr>Geographic Regions at Risk for Coastal Hazards </vt:lpstr>
      <vt:lpstr>PowerPoint Presentation</vt:lpstr>
      <vt:lpstr>Effects of Coastal Processes</vt:lpstr>
      <vt:lpstr>PowerPoint Presentation</vt:lpstr>
      <vt:lpstr>Tides</vt:lpstr>
      <vt:lpstr>Tsunamis</vt:lpstr>
      <vt:lpstr>Effects of Coastal Processes</vt:lpstr>
      <vt:lpstr>PowerPoint Presentation</vt:lpstr>
      <vt:lpstr>Linkages with Other Natural Hazards</vt:lpstr>
      <vt:lpstr>Natural Service Functions of Coastal Processes</vt:lpstr>
      <vt:lpstr>Natural Services of Coastal Processes</vt:lpstr>
      <vt:lpstr>PowerPoint Presentation</vt:lpstr>
      <vt:lpstr>PowerPoint Presentation</vt:lpstr>
      <vt:lpstr>Human Interaction with Coastal Processes</vt:lpstr>
      <vt:lpstr>PowerPoint Presentation</vt:lpstr>
      <vt:lpstr>Human Alterations on Coastal Areas</vt:lpstr>
      <vt:lpstr>Coastal Landforms </vt:lpstr>
      <vt:lpstr>Perception of and Adjustment to Coastal Hazards</vt:lpstr>
      <vt:lpstr>Adjustment to Coastal Hazards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Portraying the Earth</dc:title>
  <dc:creator>Cindy Clark</dc:creator>
  <cp:lastModifiedBy>Cindy Clark</cp:lastModifiedBy>
  <cp:revision>325</cp:revision>
  <dcterms:created xsi:type="dcterms:W3CDTF">2007-09-03T15:50:30Z</dcterms:created>
  <dcterms:modified xsi:type="dcterms:W3CDTF">2013-11-11T23:38:33Z</dcterms:modified>
</cp:coreProperties>
</file>